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6"/>
  </p:notesMasterIdLst>
  <p:handoutMasterIdLst>
    <p:handoutMasterId r:id="rId27"/>
  </p:handoutMasterIdLst>
  <p:sldIdLst>
    <p:sldId id="290" r:id="rId2"/>
    <p:sldId id="25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67" r:id="rId11"/>
    <p:sldId id="264" r:id="rId12"/>
    <p:sldId id="291" r:id="rId13"/>
    <p:sldId id="293" r:id="rId14"/>
    <p:sldId id="292" r:id="rId15"/>
    <p:sldId id="275" r:id="rId16"/>
    <p:sldId id="276" r:id="rId17"/>
    <p:sldId id="297" r:id="rId18"/>
    <p:sldId id="296" r:id="rId19"/>
    <p:sldId id="284" r:id="rId20"/>
    <p:sldId id="294" r:id="rId21"/>
    <p:sldId id="285" r:id="rId22"/>
    <p:sldId id="295" r:id="rId23"/>
    <p:sldId id="282" r:id="rId24"/>
    <p:sldId id="298" r:id="rId2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61">
          <p15:clr>
            <a:srgbClr val="A4A3A4"/>
          </p15:clr>
        </p15:guide>
        <p15:guide id="2" pos="2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2" autoAdjust="0"/>
    <p:restoredTop sz="90886" autoAdjust="0"/>
  </p:normalViewPr>
  <p:slideViewPr>
    <p:cSldViewPr>
      <p:cViewPr varScale="1">
        <p:scale>
          <a:sx n="85" d="100"/>
          <a:sy n="85" d="100"/>
        </p:scale>
        <p:origin x="969" y="36"/>
      </p:cViewPr>
      <p:guideLst>
        <p:guide orient="horz" pos="1661"/>
        <p:guide pos="2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A94685-92FA-4D72-A63C-7B506B473F2E}" type="datetimeFigureOut">
              <a:rPr lang="en-AU" smtClean="0"/>
              <a:t>12/09/2023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3B7D24-8701-46B1-AF6A-FB1DE2963A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074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FFCAD-7594-4ABF-8B7C-7431732A4F83}" type="datetimeFigureOut">
              <a:rPr lang="en-AU" smtClean="0"/>
              <a:t>12/09/2023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B9B53-110C-485B-AA79-5BC622CA35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4924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Before you show images,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what</a:t>
            </a:r>
            <a:r>
              <a:rPr lang="en-AU" baseline="0" dirty="0"/>
              <a:t> sorts of things do you see littered around the school?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dirty="0"/>
              <a:t>what</a:t>
            </a:r>
            <a:r>
              <a:rPr lang="en-AU" baseline="0" dirty="0"/>
              <a:t> sorts of things do you see littered in your community?</a:t>
            </a:r>
          </a:p>
          <a:p>
            <a:endParaRPr lang="en-AU" dirty="0"/>
          </a:p>
          <a:p>
            <a:r>
              <a:rPr lang="en-AU" dirty="0"/>
              <a:t>Show images</a:t>
            </a:r>
          </a:p>
          <a:p>
            <a:r>
              <a:rPr lang="en-AU" dirty="0"/>
              <a:t>Which</a:t>
            </a:r>
            <a:r>
              <a:rPr lang="en-AU" baseline="0" dirty="0"/>
              <a:t> of these do you think are litter? Answer: All of them.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B9B53-110C-485B-AA79-5BC622CA355B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007453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Litter in stormwater</a:t>
            </a:r>
            <a:r>
              <a:rPr lang="en-AU" baseline="0" dirty="0"/>
              <a:t> drains leads straight to waterways such as a river or the ocean.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B9B53-110C-485B-AA79-5BC622CA355B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45931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People</a:t>
            </a:r>
            <a:r>
              <a:rPr lang="en-AU" baseline="0" dirty="0"/>
              <a:t> can be hurt by broken glass.</a:t>
            </a:r>
          </a:p>
          <a:p>
            <a:r>
              <a:rPr lang="en-AU" baseline="0" dirty="0"/>
              <a:t>Lit cigarettes can cause fires.</a:t>
            </a:r>
          </a:p>
          <a:p>
            <a:pPr lvl="0"/>
            <a:r>
              <a:rPr lang="en-AU" dirty="0"/>
              <a:t>Bins can</a:t>
            </a:r>
            <a:r>
              <a:rPr lang="en-AU" baseline="0" dirty="0"/>
              <a:t> a</a:t>
            </a:r>
            <a:r>
              <a:rPr lang="en-AU" dirty="0"/>
              <a:t>ttracts vermin or be a breeding ground for bacteria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B9B53-110C-485B-AA79-5BC622CA355B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88721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AU" sz="1200" dirty="0"/>
              <a:t>Plastic litter can choke or suffocate animals</a:t>
            </a:r>
            <a:r>
              <a:rPr lang="en-AU" sz="1200" b="1" dirty="0"/>
              <a:t>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b="0" dirty="0"/>
              <a:t>Turtle</a:t>
            </a:r>
            <a:r>
              <a:rPr lang="en-AU" sz="1200" b="0" baseline="0" dirty="0"/>
              <a:t> and bird with plastic bags</a:t>
            </a:r>
            <a:endParaRPr lang="en-AU" sz="1200" b="0" dirty="0"/>
          </a:p>
          <a:p>
            <a:pPr lvl="0"/>
            <a:r>
              <a:rPr lang="en-AU" sz="1200" dirty="0"/>
              <a:t>Carelessly discarded containers can trap small animals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dirty="0"/>
              <a:t>Lizards and cans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dirty="0"/>
              <a:t>Quenda and milk container ring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AU" sz="1200" dirty="0"/>
              <a:t>Turtle</a:t>
            </a:r>
            <a:r>
              <a:rPr lang="en-AU" sz="1200" baseline="0" dirty="0"/>
              <a:t> and straw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B9B53-110C-485B-AA79-5BC622CA355B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12219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Sometimes feel helpless.</a:t>
            </a:r>
          </a:p>
          <a:p>
            <a:r>
              <a:rPr lang="en-AU" dirty="0"/>
              <a:t>Make sure your own rubbish goes in the bin.</a:t>
            </a:r>
          </a:p>
          <a:p>
            <a:r>
              <a:rPr lang="en-AU" dirty="0"/>
              <a:t>The message is easy. </a:t>
            </a:r>
          </a:p>
          <a:p>
            <a:r>
              <a:rPr lang="en-AU" dirty="0"/>
              <a:t>Use KAB resources to promote</a:t>
            </a:r>
            <a:r>
              <a:rPr lang="en-AU" baseline="0" dirty="0"/>
              <a:t> Bin It message.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http://www.kabc.wa.gov.au/campaigns/bin-it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B9B53-110C-485B-AA79-5BC622CA355B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86923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This is the cinema</a:t>
            </a:r>
            <a:r>
              <a:rPr lang="en-AU" baseline="0" dirty="0"/>
              <a:t> ad from the Too Easy campaign.</a:t>
            </a:r>
          </a:p>
          <a:p>
            <a:r>
              <a:rPr lang="en-AU" baseline="0" dirty="0"/>
              <a:t>For more information visit</a:t>
            </a:r>
          </a:p>
          <a:p>
            <a:r>
              <a:rPr lang="en-AU" dirty="0"/>
              <a:t>http://www.kabc.wa.gov.au/campaigns/bin-it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B9B53-110C-485B-AA79-5BC622CA355B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75506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These</a:t>
            </a:r>
            <a:r>
              <a:rPr lang="en-AU" baseline="0" dirty="0"/>
              <a:t> are positive behaviours encouraged by the Victorian Litter Alliance.</a:t>
            </a:r>
          </a:p>
          <a:p>
            <a:r>
              <a:rPr lang="en-AU" dirty="0"/>
              <a:t>http://www.litter.vic.gov.au/-/media/sv-vlaa/littering-behaviour/littering-behaviours-poster-a2.pdf?la=en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B9B53-110C-485B-AA79-5BC622CA355B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10430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Describe</a:t>
            </a:r>
            <a:r>
              <a:rPr lang="en-AU" baseline="0" dirty="0"/>
              <a:t> the photo. What can you see? How does it make you feel?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B9B53-110C-485B-AA79-5BC622CA355B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39496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B9B53-110C-485B-AA79-5BC622CA355B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39496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Describe</a:t>
            </a:r>
            <a:r>
              <a:rPr lang="en-AU" baseline="0" dirty="0"/>
              <a:t> the photo. What can you see? How does it make you feel?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B9B53-110C-485B-AA79-5BC622CA355B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04958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Describe</a:t>
            </a:r>
            <a:r>
              <a:rPr lang="en-AU" baseline="0" dirty="0"/>
              <a:t> the photo. What can you see? How does it make you feel?</a:t>
            </a:r>
          </a:p>
          <a:p>
            <a:r>
              <a:rPr lang="en-AU" baseline="0" dirty="0"/>
              <a:t>Show other photos.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Describe</a:t>
            </a:r>
            <a:r>
              <a:rPr lang="en-AU" baseline="0" dirty="0"/>
              <a:t> the photo. What can you see? How does it make you feel?</a:t>
            </a:r>
            <a:endParaRPr lang="en-AU" dirty="0"/>
          </a:p>
          <a:p>
            <a:r>
              <a:rPr lang="en-AU" dirty="0"/>
              <a:t>Photo on the right is the original</a:t>
            </a:r>
            <a:r>
              <a:rPr lang="en-AU" baseline="0" dirty="0"/>
              <a:t> photo.</a:t>
            </a:r>
          </a:p>
          <a:p>
            <a:r>
              <a:rPr lang="en-AU" baseline="0" dirty="0"/>
              <a:t>Which do you prefer?</a:t>
            </a: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B9B53-110C-485B-AA79-5BC622CA355B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0495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Do you think this is littering or not? </a:t>
            </a:r>
          </a:p>
          <a:p>
            <a:r>
              <a:rPr lang="en-AU" dirty="0"/>
              <a:t>It is!</a:t>
            </a:r>
          </a:p>
          <a:p>
            <a:endParaRPr lang="en-AU" dirty="0"/>
          </a:p>
          <a:p>
            <a:r>
              <a:rPr lang="en-AU" dirty="0"/>
              <a:t>How does it make</a:t>
            </a:r>
            <a:r>
              <a:rPr lang="en-AU" baseline="0" dirty="0"/>
              <a:t> you feel?</a:t>
            </a:r>
          </a:p>
          <a:p>
            <a:r>
              <a:rPr lang="en-AU" baseline="0" dirty="0"/>
              <a:t>How does it look?</a:t>
            </a:r>
          </a:p>
          <a:p>
            <a:r>
              <a:rPr lang="en-AU" baseline="0" dirty="0"/>
              <a:t>What problems could this cause?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B9B53-110C-485B-AA79-5BC622CA355B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25711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Trash My</a:t>
            </a:r>
            <a:r>
              <a:rPr lang="en-AU" baseline="0" dirty="0"/>
              <a:t> Ad competition winner. No text or words. All visual. Great for all ages and non-English speakers.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B9B53-110C-485B-AA79-5BC622CA355B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3296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Do you think this is littering or not? </a:t>
            </a:r>
          </a:p>
          <a:p>
            <a:r>
              <a:rPr lang="en-AU" dirty="0"/>
              <a:t>It is!</a:t>
            </a:r>
          </a:p>
          <a:p>
            <a:endParaRPr lang="en-AU" dirty="0"/>
          </a:p>
          <a:p>
            <a:r>
              <a:rPr lang="en-AU" dirty="0"/>
              <a:t>How does it make</a:t>
            </a:r>
            <a:r>
              <a:rPr lang="en-AU" baseline="0" dirty="0"/>
              <a:t> you feel?</a:t>
            </a:r>
          </a:p>
          <a:p>
            <a:r>
              <a:rPr lang="en-AU" baseline="0" dirty="0"/>
              <a:t>How does it look?</a:t>
            </a:r>
          </a:p>
          <a:p>
            <a:r>
              <a:rPr lang="en-AU" baseline="0" dirty="0"/>
              <a:t>What problems could this cause?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B9B53-110C-485B-AA79-5BC622CA355B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636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Do you think this is littering or not? </a:t>
            </a:r>
          </a:p>
          <a:p>
            <a:r>
              <a:rPr lang="en-AU" dirty="0"/>
              <a:t>It is!</a:t>
            </a:r>
          </a:p>
          <a:p>
            <a:endParaRPr lang="en-AU" dirty="0"/>
          </a:p>
          <a:p>
            <a:r>
              <a:rPr lang="en-AU" dirty="0"/>
              <a:t>How does it make</a:t>
            </a:r>
            <a:r>
              <a:rPr lang="en-AU" baseline="0" dirty="0"/>
              <a:t> you feel?</a:t>
            </a:r>
          </a:p>
          <a:p>
            <a:r>
              <a:rPr lang="en-AU" baseline="0" dirty="0"/>
              <a:t>How does it look?</a:t>
            </a:r>
          </a:p>
          <a:p>
            <a:r>
              <a:rPr lang="en-AU" baseline="0" dirty="0"/>
              <a:t>What problems could this cause?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B9B53-110C-485B-AA79-5BC622CA355B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0855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Do you think this is littering or not? </a:t>
            </a:r>
          </a:p>
          <a:p>
            <a:r>
              <a:rPr lang="en-AU" dirty="0"/>
              <a:t>It is!</a:t>
            </a:r>
          </a:p>
          <a:p>
            <a:endParaRPr lang="en-AU" dirty="0"/>
          </a:p>
          <a:p>
            <a:r>
              <a:rPr lang="en-AU" dirty="0"/>
              <a:t>How does it make</a:t>
            </a:r>
            <a:r>
              <a:rPr lang="en-AU" baseline="0" dirty="0"/>
              <a:t> you feel?</a:t>
            </a:r>
          </a:p>
          <a:p>
            <a:r>
              <a:rPr lang="en-AU" baseline="0" dirty="0"/>
              <a:t>How does it look?</a:t>
            </a:r>
          </a:p>
          <a:p>
            <a:r>
              <a:rPr lang="en-AU" baseline="0" dirty="0"/>
              <a:t>What problems could this cause?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B9B53-110C-485B-AA79-5BC622CA355B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3478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Do you think this is littering or not? </a:t>
            </a:r>
          </a:p>
          <a:p>
            <a:r>
              <a:rPr lang="en-AU" dirty="0"/>
              <a:t>It is!</a:t>
            </a:r>
          </a:p>
          <a:p>
            <a:endParaRPr lang="en-AU" dirty="0"/>
          </a:p>
          <a:p>
            <a:r>
              <a:rPr lang="en-AU" dirty="0"/>
              <a:t>How does it make</a:t>
            </a:r>
            <a:r>
              <a:rPr lang="en-AU" baseline="0" dirty="0"/>
              <a:t> you feel?</a:t>
            </a:r>
          </a:p>
          <a:p>
            <a:r>
              <a:rPr lang="en-AU" baseline="0" dirty="0"/>
              <a:t>How does it look?</a:t>
            </a:r>
          </a:p>
          <a:p>
            <a:r>
              <a:rPr lang="en-AU" baseline="0" dirty="0"/>
              <a:t>What problems could this cause?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B9B53-110C-485B-AA79-5BC622CA355B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2603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Do you think this is littering or not? </a:t>
            </a:r>
          </a:p>
          <a:p>
            <a:r>
              <a:rPr lang="en-AU" dirty="0"/>
              <a:t>It is!</a:t>
            </a:r>
          </a:p>
          <a:p>
            <a:endParaRPr lang="en-AU" dirty="0"/>
          </a:p>
          <a:p>
            <a:r>
              <a:rPr lang="en-AU" dirty="0"/>
              <a:t>How does it make</a:t>
            </a:r>
            <a:r>
              <a:rPr lang="en-AU" baseline="0" dirty="0"/>
              <a:t> you feel?</a:t>
            </a:r>
          </a:p>
          <a:p>
            <a:r>
              <a:rPr lang="en-AU" baseline="0" dirty="0"/>
              <a:t>How does it look?</a:t>
            </a:r>
          </a:p>
          <a:p>
            <a:r>
              <a:rPr lang="en-AU" baseline="0" dirty="0"/>
              <a:t>What problems could this cause?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B9B53-110C-485B-AA79-5BC622CA355B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87292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Do you think this is littering or not? </a:t>
            </a:r>
          </a:p>
          <a:p>
            <a:r>
              <a:rPr lang="en-AU" dirty="0"/>
              <a:t>It is!</a:t>
            </a:r>
          </a:p>
          <a:p>
            <a:endParaRPr lang="en-AU" dirty="0"/>
          </a:p>
          <a:p>
            <a:r>
              <a:rPr lang="en-AU" dirty="0"/>
              <a:t>How does it make</a:t>
            </a:r>
            <a:r>
              <a:rPr lang="en-AU" baseline="0" dirty="0"/>
              <a:t> you feel?</a:t>
            </a:r>
          </a:p>
          <a:p>
            <a:r>
              <a:rPr lang="en-AU" baseline="0" dirty="0"/>
              <a:t>How does it look?</a:t>
            </a:r>
          </a:p>
          <a:p>
            <a:r>
              <a:rPr lang="en-AU" baseline="0" dirty="0"/>
              <a:t>What problems could this cause?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B9B53-110C-485B-AA79-5BC622CA355B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074295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Photo from</a:t>
            </a:r>
            <a:r>
              <a:rPr lang="en-AU" baseline="0" dirty="0"/>
              <a:t> Skyworks. Notice the litter and the number of bins. Any ideas on why the bins aren’t used?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B9B53-110C-485B-AA79-5BC622CA355B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8223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E7A4C-6FA7-48DD-B7E7-789D1FF6E34B}" type="datetimeFigureOut">
              <a:rPr lang="en-AU" smtClean="0"/>
              <a:t>12/09/2023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8DC7-320F-43FE-A0F9-F811EF976AD3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E7A4C-6FA7-48DD-B7E7-789D1FF6E34B}" type="datetimeFigureOut">
              <a:rPr lang="en-AU" smtClean="0"/>
              <a:t>12/09/2023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8DC7-320F-43FE-A0F9-F811EF976AD3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E7A4C-6FA7-48DD-B7E7-789D1FF6E34B}" type="datetimeFigureOut">
              <a:rPr lang="en-AU" smtClean="0"/>
              <a:t>12/09/2023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8DC7-320F-43FE-A0F9-F811EF976AD3}" type="slidenum">
              <a:rPr lang="en-AU" smtClean="0"/>
              <a:t>‹#›</a:t>
            </a:fld>
            <a:endParaRPr lang="en-A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E7A4C-6FA7-48DD-B7E7-789D1FF6E34B}" type="datetimeFigureOut">
              <a:rPr lang="en-AU" smtClean="0"/>
              <a:t>12/09/2023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8DC7-320F-43FE-A0F9-F811EF976AD3}" type="slidenum">
              <a:rPr lang="en-AU" smtClean="0"/>
              <a:t>‹#›</a:t>
            </a:fld>
            <a:endParaRPr lang="en-A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E7A4C-6FA7-48DD-B7E7-789D1FF6E34B}" type="datetimeFigureOut">
              <a:rPr lang="en-AU" smtClean="0"/>
              <a:t>12/09/2023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8DC7-320F-43FE-A0F9-F811EF976AD3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E7A4C-6FA7-48DD-B7E7-789D1FF6E34B}" type="datetimeFigureOut">
              <a:rPr lang="en-AU" smtClean="0"/>
              <a:t>12/09/2023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8DC7-320F-43FE-A0F9-F811EF976AD3}" type="slidenum">
              <a:rPr lang="en-AU" smtClean="0"/>
              <a:t>‹#›</a:t>
            </a:fld>
            <a:endParaRPr lang="en-A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E7A4C-6FA7-48DD-B7E7-789D1FF6E34B}" type="datetimeFigureOut">
              <a:rPr lang="en-AU" smtClean="0"/>
              <a:t>12/09/2023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8DC7-320F-43FE-A0F9-F811EF976AD3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E7A4C-6FA7-48DD-B7E7-789D1FF6E34B}" type="datetimeFigureOut">
              <a:rPr lang="en-AU" smtClean="0"/>
              <a:t>12/09/2023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8DC7-320F-43FE-A0F9-F811EF976AD3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E7A4C-6FA7-48DD-B7E7-789D1FF6E34B}" type="datetimeFigureOut">
              <a:rPr lang="en-AU" smtClean="0"/>
              <a:t>12/09/2023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8DC7-320F-43FE-A0F9-F811EF976AD3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E7A4C-6FA7-48DD-B7E7-789D1FF6E34B}" type="datetimeFigureOut">
              <a:rPr lang="en-AU" smtClean="0"/>
              <a:t>12/09/2023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8DC7-320F-43FE-A0F9-F811EF976AD3}" type="slidenum">
              <a:rPr lang="en-AU" smtClean="0"/>
              <a:t>‹#›</a:t>
            </a:fld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E7A4C-6FA7-48DD-B7E7-789D1FF6E34B}" type="datetimeFigureOut">
              <a:rPr lang="en-AU" smtClean="0"/>
              <a:t>12/09/2023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8DC7-320F-43FE-A0F9-F811EF976AD3}" type="slidenum">
              <a:rPr lang="en-AU" smtClean="0"/>
              <a:t>‹#›</a:t>
            </a:fld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06E7A4C-6FA7-48DD-B7E7-789D1FF6E34B}" type="datetimeFigureOut">
              <a:rPr lang="en-AU" smtClean="0"/>
              <a:t>12/09/2023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A758DC7-320F-43FE-A0F9-F811EF976AD3}" type="slidenum">
              <a:rPr lang="en-AU" smtClean="0"/>
              <a:t>‹#›</a:t>
            </a:fld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dxWQ69RP7A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DGAhPS3kLQ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8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5400" dirty="0">
                <a:latin typeface="Rockwell" panose="02060603020205020403" pitchFamily="18" charset="0"/>
              </a:rPr>
              <a:t>Ready. Set. Clean Up!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720" y="5661248"/>
            <a:ext cx="2267209" cy="890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2001737"/>
            <a:ext cx="5184576" cy="34434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01654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000" dirty="0">
                <a:latin typeface="Rockwell" panose="02060603020205020403" pitchFamily="18" charset="0"/>
              </a:rPr>
              <a:t>Litter is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2636853"/>
            <a:ext cx="9144000" cy="3105114"/>
            <a:chOff x="0" y="2636853"/>
            <a:chExt cx="9144000" cy="3105114"/>
          </a:xfrm>
        </p:grpSpPr>
        <p:sp>
          <p:nvSpPr>
            <p:cNvPr id="3" name="TextBox 2"/>
            <p:cNvSpPr txBox="1"/>
            <p:nvPr/>
          </p:nvSpPr>
          <p:spPr>
            <a:xfrm>
              <a:off x="0" y="5157192"/>
              <a:ext cx="9144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3200" dirty="0">
                  <a:latin typeface="Calibri" panose="020F0502020204030204" pitchFamily="34" charset="0"/>
                </a:rPr>
                <a:t>anything not disposed of correctly.</a:t>
              </a:r>
            </a:p>
          </p:txBody>
        </p:sp>
        <p:pic>
          <p:nvPicPr>
            <p:cNvPr id="10" name="Picture 5" descr="car throwing.jp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824484">
              <a:off x="2675600" y="2636853"/>
              <a:ext cx="3873752" cy="1963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05388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000" dirty="0">
                <a:latin typeface="Rockwell" panose="02060603020205020403" pitchFamily="18" charset="0"/>
              </a:rPr>
              <a:t>Why worry about litter?</a:t>
            </a:r>
          </a:p>
        </p:txBody>
      </p:sp>
      <p:pic>
        <p:nvPicPr>
          <p:cNvPr id="13" name="Picture 12" descr="Skyworks South Perth II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2942946"/>
            <a:ext cx="4392488" cy="3294366"/>
          </a:xfrm>
          <a:prstGeom prst="rect">
            <a:avLst/>
          </a:prstGeom>
          <a:ln w="38100">
            <a:noFill/>
          </a:ln>
        </p:spPr>
      </p:pic>
    </p:spTree>
    <p:extLst>
      <p:ext uri="{BB962C8B-B14F-4D97-AF65-F5344CB8AC3E}">
        <p14:creationId xmlns:p14="http://schemas.microsoft.com/office/powerpoint/2010/main" val="1516224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adside litter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1628800"/>
            <a:ext cx="3120000" cy="23400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713938" y="1628800"/>
            <a:ext cx="3188622" cy="1244405"/>
            <a:chOff x="215300" y="0"/>
            <a:chExt cx="2488811" cy="1244405"/>
          </a:xfrm>
        </p:grpSpPr>
        <p:sp>
          <p:nvSpPr>
            <p:cNvPr id="5" name="Rounded Rectangle 4"/>
            <p:cNvSpPr/>
            <p:nvPr/>
          </p:nvSpPr>
          <p:spPr>
            <a:xfrm>
              <a:off x="215300" y="0"/>
              <a:ext cx="2488811" cy="1244405"/>
            </a:xfrm>
            <a:prstGeom prst="roundRect">
              <a:avLst>
                <a:gd name="adj" fmla="val 10000"/>
              </a:avLst>
            </a:pr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251747" y="36447"/>
              <a:ext cx="2415917" cy="11715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35560" rIns="5334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3200" kern="1200" dirty="0">
                  <a:latin typeface="Calibri" panose="020F0502020204030204" pitchFamily="34" charset="0"/>
                </a:rPr>
                <a:t>Litter hurts the environment</a:t>
              </a:r>
            </a:p>
          </p:txBody>
        </p:sp>
      </p:grpSp>
      <p:pic>
        <p:nvPicPr>
          <p:cNvPr id="8" name="Picture 7" descr="11_29_16---Rubbish-Skip_web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8064" y="4019200"/>
            <a:ext cx="3120000" cy="234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946" y="4019200"/>
            <a:ext cx="3119999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121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13938" y="1628800"/>
            <a:ext cx="3188622" cy="1244405"/>
            <a:chOff x="215300" y="0"/>
            <a:chExt cx="2488811" cy="1244405"/>
          </a:xfrm>
        </p:grpSpPr>
        <p:sp>
          <p:nvSpPr>
            <p:cNvPr id="5" name="Rounded Rectangle 4"/>
            <p:cNvSpPr/>
            <p:nvPr/>
          </p:nvSpPr>
          <p:spPr>
            <a:xfrm>
              <a:off x="215300" y="0"/>
              <a:ext cx="2488811" cy="1244405"/>
            </a:xfrm>
            <a:prstGeom prst="roundRect">
              <a:avLst>
                <a:gd name="adj" fmla="val 10000"/>
              </a:avLst>
            </a:pr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251747" y="36447"/>
              <a:ext cx="2415917" cy="11715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35560" rIns="5334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3200" kern="1200" dirty="0">
                  <a:latin typeface="Calibri" panose="020F0502020204030204" pitchFamily="34" charset="0"/>
                </a:rPr>
                <a:t>Litter is ugly</a:t>
              </a:r>
            </a:p>
          </p:txBody>
        </p:sp>
      </p:grpSp>
      <p:pic>
        <p:nvPicPr>
          <p:cNvPr id="11" name="Picture 10" descr="IMG_028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397" y="3140968"/>
            <a:ext cx="2507704" cy="3343606"/>
          </a:xfrm>
          <a:prstGeom prst="rect">
            <a:avLst/>
          </a:prstGeom>
          <a:ln w="38100">
            <a:noFill/>
          </a:ln>
        </p:spPr>
      </p:pic>
      <p:pic>
        <p:nvPicPr>
          <p:cNvPr id="12" name="Picture 11" descr="Bins20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1628800"/>
            <a:ext cx="3120000" cy="2340000"/>
          </a:xfrm>
          <a:prstGeom prst="rect">
            <a:avLst/>
          </a:prstGeom>
          <a:ln w="38100">
            <a:noFill/>
          </a:ln>
        </p:spPr>
      </p:pic>
      <p:pic>
        <p:nvPicPr>
          <p:cNvPr id="13" name="Picture 12" descr="iStock_000005573733 small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20072" y="4144574"/>
            <a:ext cx="3120000" cy="2340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825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kids-forth-KSBbrokengla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4092" y="3169621"/>
            <a:ext cx="2808312" cy="3379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Pest on Bin00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27966" y="3885015"/>
            <a:ext cx="2844434" cy="2640329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713938" y="1628800"/>
            <a:ext cx="3188622" cy="1244405"/>
            <a:chOff x="215300" y="0"/>
            <a:chExt cx="2488811" cy="1244405"/>
          </a:xfrm>
        </p:grpSpPr>
        <p:sp>
          <p:nvSpPr>
            <p:cNvPr id="16" name="Rounded Rectangle 15"/>
            <p:cNvSpPr/>
            <p:nvPr/>
          </p:nvSpPr>
          <p:spPr>
            <a:xfrm>
              <a:off x="215300" y="0"/>
              <a:ext cx="2488811" cy="1244405"/>
            </a:xfrm>
            <a:prstGeom prst="roundRect">
              <a:avLst>
                <a:gd name="adj" fmla="val 10000"/>
              </a:avLst>
            </a:pr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ounded Rectangle 4"/>
            <p:cNvSpPr/>
            <p:nvPr/>
          </p:nvSpPr>
          <p:spPr>
            <a:xfrm>
              <a:off x="251747" y="36447"/>
              <a:ext cx="2415917" cy="11715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35560" rIns="5334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3200" kern="1200" dirty="0">
                  <a:latin typeface="Calibri" panose="020F0502020204030204" pitchFamily="34" charset="0"/>
                </a:rPr>
                <a:t>Litter can be dangerous</a:t>
              </a:r>
            </a:p>
          </p:txBody>
        </p:sp>
      </p:grpSp>
      <p:pic>
        <p:nvPicPr>
          <p:cNvPr id="18" name="Picture 6" descr="butts and fir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8400" y="1772816"/>
            <a:ext cx="2844000" cy="18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8923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marine litter 1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3429000"/>
            <a:ext cx="1832727" cy="25200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849383" y="4581128"/>
            <a:ext cx="5746536" cy="1366214"/>
            <a:chOff x="2544486" y="4581129"/>
            <a:chExt cx="6059962" cy="1440730"/>
          </a:xfrm>
        </p:grpSpPr>
        <p:pic>
          <p:nvPicPr>
            <p:cNvPr id="18" name="Picture 17" descr="marine litter 10.jpg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44486" y="4581859"/>
              <a:ext cx="1894788" cy="1440000"/>
            </a:xfrm>
            <a:prstGeom prst="rect">
              <a:avLst/>
            </a:prstGeom>
          </p:spPr>
        </p:pic>
        <p:pic>
          <p:nvPicPr>
            <p:cNvPr id="16" name="Picture 15" descr="lizard and can 2.jp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623488" y="4581129"/>
              <a:ext cx="1902857" cy="144000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10560" y="4581129"/>
              <a:ext cx="1893888" cy="1440000"/>
            </a:xfrm>
            <a:prstGeom prst="rect">
              <a:avLst/>
            </a:prstGeom>
          </p:spPr>
        </p:pic>
      </p:grpSp>
      <p:sp>
        <p:nvSpPr>
          <p:cNvPr id="25" name="Rounded Rectangle 4"/>
          <p:cNvSpPr/>
          <p:nvPr/>
        </p:nvSpPr>
        <p:spPr>
          <a:xfrm>
            <a:off x="607544" y="1800973"/>
            <a:ext cx="2436277" cy="151795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35560" rIns="53340" bIns="3556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AU" sz="3200" kern="1200" dirty="0">
                <a:latin typeface="Calibri" panose="020F0502020204030204" pitchFamily="34" charset="0"/>
              </a:rPr>
              <a:t>Litter can harm or kill wildlife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4766" y="1700808"/>
            <a:ext cx="1850691" cy="18506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4906" y="3212976"/>
            <a:ext cx="2739542" cy="889645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713938" y="1628800"/>
            <a:ext cx="3188622" cy="1244405"/>
            <a:chOff x="215300" y="0"/>
            <a:chExt cx="2488811" cy="1244405"/>
          </a:xfrm>
        </p:grpSpPr>
        <p:sp>
          <p:nvSpPr>
            <p:cNvPr id="26" name="Rounded Rectangle 25"/>
            <p:cNvSpPr/>
            <p:nvPr/>
          </p:nvSpPr>
          <p:spPr>
            <a:xfrm>
              <a:off x="215300" y="0"/>
              <a:ext cx="2488811" cy="1244405"/>
            </a:xfrm>
            <a:prstGeom prst="roundRect">
              <a:avLst>
                <a:gd name="adj" fmla="val 10000"/>
              </a:avLst>
            </a:pr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ounded Rectangle 4"/>
            <p:cNvSpPr/>
            <p:nvPr/>
          </p:nvSpPr>
          <p:spPr>
            <a:xfrm>
              <a:off x="251747" y="36447"/>
              <a:ext cx="2415917" cy="11715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35560" rIns="5334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3200" kern="1200" dirty="0">
                  <a:latin typeface="Calibri" panose="020F0502020204030204" pitchFamily="34" charset="0"/>
                </a:rPr>
                <a:t>Litter can harm or kill wildlife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0816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000" dirty="0">
                <a:latin typeface="Rockwell" panose="02060603020205020403" pitchFamily="18" charset="0"/>
              </a:rPr>
              <a:t>What can I do?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3904" y="2780928"/>
            <a:ext cx="5181600" cy="276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986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51520" y="1772816"/>
            <a:ext cx="8640960" cy="4860540"/>
            <a:chOff x="251520" y="1772816"/>
            <a:chExt cx="8640960" cy="4860540"/>
          </a:xfrm>
        </p:grpSpPr>
        <p:pic>
          <p:nvPicPr>
            <p:cNvPr id="2" name="Picture 1">
              <a:hlinkClick r:id="rId3"/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520" y="1772816"/>
              <a:ext cx="8640960" cy="4860540"/>
            </a:xfrm>
            <a:prstGeom prst="rect">
              <a:avLst/>
            </a:prstGeom>
          </p:spPr>
        </p:pic>
        <p:pic>
          <p:nvPicPr>
            <p:cNvPr id="6" name="Picture 5">
              <a:hlinkClick r:id="rId3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2975" y="3426235"/>
              <a:ext cx="2758050" cy="15537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04596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722"/>
          <a:stretch/>
        </p:blipFill>
        <p:spPr bwMode="auto">
          <a:xfrm>
            <a:off x="0" y="44624"/>
            <a:ext cx="9144000" cy="6691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13072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2060848"/>
            <a:ext cx="3176776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92080" y="3356992"/>
            <a:ext cx="3312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How does this make you feel?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2069775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rmAutofit/>
          </a:bodyPr>
          <a:lstStyle/>
          <a:p>
            <a:r>
              <a:rPr lang="en-AU" sz="4000" dirty="0">
                <a:latin typeface="Rockwell" panose="02060603020205020403" pitchFamily="18" charset="0"/>
              </a:rPr>
              <a:t>What is litter?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43696" y="4610286"/>
            <a:ext cx="1291472" cy="14008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4" y="2924944"/>
            <a:ext cx="1747755" cy="140081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07569" y="2924944"/>
            <a:ext cx="1603123" cy="14010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467544" y="2924944"/>
            <a:ext cx="8267624" cy="3089253"/>
            <a:chOff x="467544" y="2924944"/>
            <a:chExt cx="8267624" cy="3089253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35214" y="4613387"/>
              <a:ext cx="2113675" cy="1400810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76099" y="4610286"/>
              <a:ext cx="1864309" cy="140081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544" y="4613196"/>
              <a:ext cx="2113749" cy="1401001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48378" y="2925136"/>
              <a:ext cx="2386790" cy="140081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452985" y="2924944"/>
              <a:ext cx="1816898" cy="140081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8088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2060848"/>
            <a:ext cx="3179764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92080" y="3356992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Ah, that’s better.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15730042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2636912"/>
            <a:ext cx="3960000" cy="2453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92080" y="3356992"/>
            <a:ext cx="3312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Would you swim here?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20341404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976" y="2636912"/>
            <a:ext cx="3960000" cy="2462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92080" y="3356992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Ah, that’s better.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39531771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619672" y="1916832"/>
            <a:ext cx="6102424" cy="4576818"/>
            <a:chOff x="1619672" y="1916832"/>
            <a:chExt cx="6102424" cy="4576818"/>
          </a:xfrm>
        </p:grpSpPr>
        <p:pic>
          <p:nvPicPr>
            <p:cNvPr id="3" name="Picture 2">
              <a:hlinkClick r:id="rId3"/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9672" y="1916832"/>
              <a:ext cx="6102424" cy="4576818"/>
            </a:xfrm>
            <a:prstGeom prst="rect">
              <a:avLst/>
            </a:prstGeom>
          </p:spPr>
        </p:pic>
        <p:pic>
          <p:nvPicPr>
            <p:cNvPr id="4" name="Picture 3">
              <a:hlinkClick r:id="rId3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83596" y="3536402"/>
              <a:ext cx="2374575" cy="13376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744901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000" dirty="0">
                <a:latin typeface="Rockwell" panose="02060603020205020403" pitchFamily="18" charset="0"/>
              </a:rPr>
              <a:t>Let’s get cleaning!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1772816"/>
            <a:ext cx="6721825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34551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037699" y="1772816"/>
            <a:ext cx="5445224" cy="4698840"/>
            <a:chOff x="2037699" y="1772816"/>
            <a:chExt cx="5445224" cy="4698840"/>
          </a:xfrm>
        </p:grpSpPr>
        <p:pic>
          <p:nvPicPr>
            <p:cNvPr id="2" name="Picture 1" descr="Great Northern hway rest stop litter 2.jp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37699" y="1772816"/>
              <a:ext cx="5445224" cy="4083918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540568" y="5948436"/>
              <a:ext cx="44394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AU" sz="2800" dirty="0">
                  <a:solidFill>
                    <a:srgbClr val="000000"/>
                  </a:solidFill>
                  <a:latin typeface="Calibri" panose="020F0502020204030204" pitchFamily="34" charset="0"/>
                  <a:cs typeface="Arial" pitchFamily="34" charset="0"/>
                </a:rPr>
                <a:t>Leaving rubbish beside a bin?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 rot="20287480">
            <a:off x="1566158" y="3025934"/>
            <a:ext cx="6364659" cy="1492281"/>
            <a:chOff x="832333" y="2942937"/>
            <a:chExt cx="6364659" cy="1492281"/>
          </a:xfrm>
        </p:grpSpPr>
        <p:sp>
          <p:nvSpPr>
            <p:cNvPr id="12" name="TextBox 11"/>
            <p:cNvSpPr txBox="1"/>
            <p:nvPr/>
          </p:nvSpPr>
          <p:spPr>
            <a:xfrm>
              <a:off x="832333" y="3059090"/>
              <a:ext cx="636465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8000" dirty="0">
                  <a:solidFill>
                    <a:srgbClr val="C00000"/>
                  </a:solidFill>
                  <a:latin typeface="Arial Black" panose="020B0A04020102020204" pitchFamily="34" charset="0"/>
                </a:rPr>
                <a:t>LITTERING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912792" y="2942937"/>
              <a:ext cx="6229221" cy="1492281"/>
            </a:xfrm>
            <a:prstGeom prst="round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6248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oken_glass_street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3404" y="1717488"/>
            <a:ext cx="5394798" cy="39975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79886" y="5805264"/>
            <a:ext cx="48218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80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Throwing a bottle in the gutter?</a:t>
            </a:r>
          </a:p>
        </p:txBody>
      </p:sp>
      <p:sp>
        <p:nvSpPr>
          <p:cNvPr id="8" name="TextBox 7"/>
          <p:cNvSpPr txBox="1"/>
          <p:nvPr/>
        </p:nvSpPr>
        <p:spPr>
          <a:xfrm rot="20287480">
            <a:off x="1577981" y="3139802"/>
            <a:ext cx="63646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8000" dirty="0">
                <a:solidFill>
                  <a:srgbClr val="C00000"/>
                </a:solidFill>
                <a:latin typeface="Arial Black" panose="020B0A04020102020204" pitchFamily="34" charset="0"/>
              </a:rPr>
              <a:t>LITTERING</a:t>
            </a:r>
          </a:p>
        </p:txBody>
      </p:sp>
      <p:sp>
        <p:nvSpPr>
          <p:cNvPr id="9" name="Rounded Rectangle 8"/>
          <p:cNvSpPr/>
          <p:nvPr/>
        </p:nvSpPr>
        <p:spPr>
          <a:xfrm rot="20287480">
            <a:off x="1645700" y="3021187"/>
            <a:ext cx="6229221" cy="1492281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141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39552" y="2514096"/>
            <a:ext cx="8192292" cy="2160000"/>
            <a:chOff x="539552" y="1650000"/>
            <a:chExt cx="8192292" cy="2160000"/>
          </a:xfrm>
        </p:grpSpPr>
        <p:pic>
          <p:nvPicPr>
            <p:cNvPr id="3" name="Picture 2" descr="Cigarette thrown from car.jp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0020" y="1650000"/>
              <a:ext cx="2323721" cy="2160000"/>
            </a:xfrm>
            <a:prstGeom prst="rect">
              <a:avLst/>
            </a:prstGeom>
          </p:spPr>
        </p:pic>
        <p:pic>
          <p:nvPicPr>
            <p:cNvPr id="4" name="Picture 3" descr="cigs 2.jp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44208" y="1650000"/>
              <a:ext cx="2287636" cy="2160000"/>
            </a:xfrm>
            <a:prstGeom prst="rect">
              <a:avLst/>
            </a:prstGeom>
          </p:spPr>
        </p:pic>
        <p:pic>
          <p:nvPicPr>
            <p:cNvPr id="2" name="Picture 1" descr="butts and fire.jp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552" y="1650000"/>
              <a:ext cx="3240000" cy="2160000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539552" y="4849996"/>
            <a:ext cx="8192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Throwing a cigarette butt on the ground?</a:t>
            </a:r>
          </a:p>
        </p:txBody>
      </p:sp>
      <p:sp>
        <p:nvSpPr>
          <p:cNvPr id="11" name="TextBox 10"/>
          <p:cNvSpPr txBox="1"/>
          <p:nvPr/>
        </p:nvSpPr>
        <p:spPr>
          <a:xfrm rot="20287480">
            <a:off x="1577981" y="3139802"/>
            <a:ext cx="63646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8000" dirty="0">
                <a:solidFill>
                  <a:srgbClr val="C00000"/>
                </a:solidFill>
                <a:latin typeface="Arial Black" panose="020B0A04020102020204" pitchFamily="34" charset="0"/>
              </a:rPr>
              <a:t>LITTERING</a:t>
            </a:r>
          </a:p>
        </p:txBody>
      </p:sp>
      <p:sp>
        <p:nvSpPr>
          <p:cNvPr id="12" name="Rounded Rectangle 11"/>
          <p:cNvSpPr/>
          <p:nvPr/>
        </p:nvSpPr>
        <p:spPr>
          <a:xfrm rot="20287480">
            <a:off x="1645700" y="3021187"/>
            <a:ext cx="6229221" cy="1492281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72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ubbish in dunes_Sorrento Beach_Dec 2010 (resized)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7822" y="1897668"/>
            <a:ext cx="5000600" cy="37504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71155" y="5786100"/>
            <a:ext cx="4533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80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Leaving rubbish at the beach?</a:t>
            </a:r>
          </a:p>
        </p:txBody>
      </p:sp>
      <p:sp>
        <p:nvSpPr>
          <p:cNvPr id="5" name="TextBox 4"/>
          <p:cNvSpPr txBox="1"/>
          <p:nvPr/>
        </p:nvSpPr>
        <p:spPr>
          <a:xfrm rot="20287480">
            <a:off x="1577981" y="3139802"/>
            <a:ext cx="63646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8000" dirty="0">
                <a:solidFill>
                  <a:srgbClr val="C00000"/>
                </a:solidFill>
                <a:latin typeface="Arial Black" panose="020B0A04020102020204" pitchFamily="34" charset="0"/>
              </a:rPr>
              <a:t>LITTERING</a:t>
            </a:r>
          </a:p>
        </p:txBody>
      </p:sp>
      <p:sp>
        <p:nvSpPr>
          <p:cNvPr id="8" name="Rounded Rectangle 7"/>
          <p:cNvSpPr/>
          <p:nvPr/>
        </p:nvSpPr>
        <p:spPr>
          <a:xfrm rot="20287480">
            <a:off x="1645700" y="3021187"/>
            <a:ext cx="6229221" cy="1492281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548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02270" y="2276872"/>
            <a:ext cx="7658162" cy="2700000"/>
            <a:chOff x="802270" y="2097152"/>
            <a:chExt cx="7658162" cy="2700000"/>
          </a:xfrm>
        </p:grpSpPr>
        <p:pic>
          <p:nvPicPr>
            <p:cNvPr id="2" name="Picture 1" descr="Houselhold items dumped.jp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2270" y="2097152"/>
              <a:ext cx="3701221" cy="2700000"/>
            </a:xfrm>
            <a:prstGeom prst="rect">
              <a:avLst/>
            </a:prstGeom>
          </p:spPr>
        </p:pic>
        <p:pic>
          <p:nvPicPr>
            <p:cNvPr id="3" name="Picture 2" descr="Dumped rubbish Cnr Beringarra &amp; Boulder Rds Malaga 22.12.03 1.jp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60432" y="2097152"/>
              <a:ext cx="3600000" cy="2700000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802270" y="5157192"/>
            <a:ext cx="7658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Dumping unwanted rubbish?</a:t>
            </a:r>
          </a:p>
        </p:txBody>
      </p:sp>
      <p:sp>
        <p:nvSpPr>
          <p:cNvPr id="6" name="TextBox 5"/>
          <p:cNvSpPr txBox="1"/>
          <p:nvPr/>
        </p:nvSpPr>
        <p:spPr>
          <a:xfrm rot="20287480">
            <a:off x="1577981" y="3139802"/>
            <a:ext cx="63646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8000" dirty="0">
                <a:solidFill>
                  <a:srgbClr val="C00000"/>
                </a:solidFill>
                <a:latin typeface="Arial Black" panose="020B0A04020102020204" pitchFamily="34" charset="0"/>
              </a:rPr>
              <a:t>LITTERING</a:t>
            </a:r>
          </a:p>
        </p:txBody>
      </p:sp>
      <p:sp>
        <p:nvSpPr>
          <p:cNvPr id="7" name="Rounded Rectangle 6"/>
          <p:cNvSpPr/>
          <p:nvPr/>
        </p:nvSpPr>
        <p:spPr>
          <a:xfrm rot="20287480">
            <a:off x="1645700" y="3021187"/>
            <a:ext cx="6229221" cy="1492281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329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04316" y="5517232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Leaving unwanted goods beside a charity bin?</a:t>
            </a:r>
          </a:p>
        </p:txBody>
      </p:sp>
      <p:pic>
        <p:nvPicPr>
          <p:cNvPr id="7" name="Picture 6" descr="Charity bin sm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2417" y="1772816"/>
            <a:ext cx="3803799" cy="3581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0287480">
            <a:off x="1577981" y="3139802"/>
            <a:ext cx="63646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8000" dirty="0">
                <a:solidFill>
                  <a:srgbClr val="C00000"/>
                </a:solidFill>
                <a:latin typeface="Arial Black" panose="020B0A04020102020204" pitchFamily="34" charset="0"/>
              </a:rPr>
              <a:t>LITTERING</a:t>
            </a:r>
          </a:p>
        </p:txBody>
      </p:sp>
      <p:sp>
        <p:nvSpPr>
          <p:cNvPr id="10" name="Rounded Rectangle 9"/>
          <p:cNvSpPr/>
          <p:nvPr/>
        </p:nvSpPr>
        <p:spPr>
          <a:xfrm rot="20287480">
            <a:off x="1645700" y="3021187"/>
            <a:ext cx="6229221" cy="1492281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000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496" y="5013176"/>
            <a:ext cx="9108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Throwing fruit cores or skins?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740776" y="2449172"/>
            <a:ext cx="5697945" cy="2381250"/>
            <a:chOff x="1831369" y="2449172"/>
            <a:chExt cx="5697945" cy="2381250"/>
          </a:xfrm>
        </p:grpSpPr>
        <p:pic>
          <p:nvPicPr>
            <p:cNvPr id="65538" name="Picture 2" descr="https://safetybootsandcrochet.files.wordpress.com/2008/03/apple_core.gif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1814" y="2449172"/>
              <a:ext cx="1587500" cy="2381250"/>
            </a:xfrm>
            <a:prstGeom prst="rect">
              <a:avLst/>
            </a:prstGeom>
            <a:noFill/>
          </p:spPr>
        </p:pic>
        <p:pic>
          <p:nvPicPr>
            <p:cNvPr id="65542" name="Picture 6" descr="http://preventdisease.com/images13/peels_banana_orange726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31369" y="2449172"/>
              <a:ext cx="4076700" cy="2381250"/>
            </a:xfrm>
            <a:prstGeom prst="rect">
              <a:avLst/>
            </a:prstGeom>
            <a:noFill/>
          </p:spPr>
        </p:pic>
      </p:grpSp>
      <p:sp>
        <p:nvSpPr>
          <p:cNvPr id="7" name="TextBox 6"/>
          <p:cNvSpPr txBox="1"/>
          <p:nvPr/>
        </p:nvSpPr>
        <p:spPr>
          <a:xfrm rot="20287480">
            <a:off x="1577981" y="3139802"/>
            <a:ext cx="63646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8000" dirty="0">
                <a:solidFill>
                  <a:srgbClr val="C00000"/>
                </a:solidFill>
                <a:latin typeface="Arial Black" panose="020B0A04020102020204" pitchFamily="34" charset="0"/>
              </a:rPr>
              <a:t>LITTERING</a:t>
            </a:r>
          </a:p>
        </p:txBody>
      </p:sp>
      <p:sp>
        <p:nvSpPr>
          <p:cNvPr id="9" name="Rounded Rectangle 8"/>
          <p:cNvSpPr/>
          <p:nvPr/>
        </p:nvSpPr>
        <p:spPr>
          <a:xfrm rot="20287480">
            <a:off x="1645700" y="3021187"/>
            <a:ext cx="6229221" cy="1492281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759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962</TotalTime>
  <Words>713</Words>
  <Application>Microsoft Office PowerPoint</Application>
  <PresentationFormat>On-screen Show (4:3)</PresentationFormat>
  <Paragraphs>127</Paragraphs>
  <Slides>24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Arial Black</vt:lpstr>
      <vt:lpstr>Calibri</vt:lpstr>
      <vt:lpstr>Candara</vt:lpstr>
      <vt:lpstr>Rockwell</vt:lpstr>
      <vt:lpstr>Symbol</vt:lpstr>
      <vt:lpstr>Waveform</vt:lpstr>
      <vt:lpstr>Ready. Set. Clean Up!</vt:lpstr>
      <vt:lpstr>What is litter?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Litter is</vt:lpstr>
      <vt:lpstr>Why worry about litter?</vt:lpstr>
      <vt:lpstr>PowerPoint Presentation</vt:lpstr>
      <vt:lpstr>PowerPoint Presentation</vt:lpstr>
      <vt:lpstr>PowerPoint Presentation</vt:lpstr>
      <vt:lpstr>PowerPoint Presentation</vt:lpstr>
      <vt:lpstr>What can I do?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get cleaning!</vt:lpstr>
    </vt:vector>
  </TitlesOfParts>
  <Company>Department of Environment and Conservation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Keep Australia Beautiful</dc:title>
  <dc:creator>Culbertson, Samantha</dc:creator>
  <cp:lastModifiedBy>Angelique Doust</cp:lastModifiedBy>
  <cp:revision>67</cp:revision>
  <dcterms:created xsi:type="dcterms:W3CDTF">2015-10-19T02:01:41Z</dcterms:created>
  <dcterms:modified xsi:type="dcterms:W3CDTF">2023-09-12T04:07:41Z</dcterms:modified>
</cp:coreProperties>
</file>