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sldIdLst>
    <p:sldId id="292" r:id="rId5"/>
    <p:sldId id="289" r:id="rId6"/>
    <p:sldId id="286" r:id="rId7"/>
    <p:sldId id="287" r:id="rId8"/>
    <p:sldId id="290" r:id="rId9"/>
    <p:sldId id="288" r:id="rId10"/>
    <p:sldId id="29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di Shah" initials="BS" lastIdx="2" clrIdx="0">
    <p:extLst>
      <p:ext uri="{19B8F6BF-5375-455C-9EA6-DF929625EA0E}">
        <p15:presenceInfo xmlns:p15="http://schemas.microsoft.com/office/powerpoint/2012/main" userId="Bindi Sh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FC9"/>
    <a:srgbClr val="7C7FAB"/>
    <a:srgbClr val="E56A54"/>
    <a:srgbClr val="FDD26E"/>
    <a:srgbClr val="A4DBE8"/>
    <a:srgbClr val="E3E8F0"/>
    <a:srgbClr val="606EB2"/>
    <a:srgbClr val="E3E48D"/>
    <a:srgbClr val="94795D"/>
    <a:srgbClr val="373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CD08A-850E-501D-0C8A-78E4AD914D95}" v="2" dt="2022-05-03T00:19:15.232"/>
    <p1510:client id="{E37612AE-6790-45D8-B0A1-442043B4467D}" v="58" dt="2022-04-26T09:12:04.1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Gillespie" userId="5b7eba83-43e1-46a7-b551-2f0b1f2fe677" providerId="ADAL" clId="{E37612AE-6790-45D8-B0A1-442043B4467D}"/>
    <pc:docChg chg="undo custSel addSld delSld modSld">
      <pc:chgData name="Alex Gillespie" userId="5b7eba83-43e1-46a7-b551-2f0b1f2fe677" providerId="ADAL" clId="{E37612AE-6790-45D8-B0A1-442043B4467D}" dt="2022-04-26T09:12:04.181" v="749" actId="13926"/>
      <pc:docMkLst>
        <pc:docMk/>
      </pc:docMkLst>
      <pc:sldChg chg="del">
        <pc:chgData name="Alex Gillespie" userId="5b7eba83-43e1-46a7-b551-2f0b1f2fe677" providerId="ADAL" clId="{E37612AE-6790-45D8-B0A1-442043B4467D}" dt="2022-04-26T08:43:55.817" v="6" actId="47"/>
        <pc:sldMkLst>
          <pc:docMk/>
          <pc:sldMk cId="913798058" sldId="257"/>
        </pc:sldMkLst>
      </pc:sldChg>
      <pc:sldChg chg="modSp mod">
        <pc:chgData name="Alex Gillespie" userId="5b7eba83-43e1-46a7-b551-2f0b1f2fe677" providerId="ADAL" clId="{E37612AE-6790-45D8-B0A1-442043B4467D}" dt="2022-04-26T08:54:06.463" v="567" actId="13926"/>
        <pc:sldMkLst>
          <pc:docMk/>
          <pc:sldMk cId="2678284331" sldId="286"/>
        </pc:sldMkLst>
        <pc:graphicFrameChg chg="modGraphic">
          <ac:chgData name="Alex Gillespie" userId="5b7eba83-43e1-46a7-b551-2f0b1f2fe677" providerId="ADAL" clId="{E37612AE-6790-45D8-B0A1-442043B4467D}" dt="2022-04-26T08:54:06.463" v="567" actId="13926"/>
          <ac:graphicFrameMkLst>
            <pc:docMk/>
            <pc:sldMk cId="2678284331" sldId="286"/>
            <ac:graphicFrameMk id="20" creationId="{4C380E7C-C379-466F-BFA2-DF812639AD16}"/>
          </ac:graphicFrameMkLst>
        </pc:graphicFrameChg>
      </pc:sldChg>
      <pc:sldChg chg="modSp mod">
        <pc:chgData name="Alex Gillespie" userId="5b7eba83-43e1-46a7-b551-2f0b1f2fe677" providerId="ADAL" clId="{E37612AE-6790-45D8-B0A1-442043B4467D}" dt="2022-04-26T08:48:43.711" v="327" actId="20577"/>
        <pc:sldMkLst>
          <pc:docMk/>
          <pc:sldMk cId="513699951" sldId="287"/>
        </pc:sldMkLst>
        <pc:graphicFrameChg chg="modGraphic">
          <ac:chgData name="Alex Gillespie" userId="5b7eba83-43e1-46a7-b551-2f0b1f2fe677" providerId="ADAL" clId="{E37612AE-6790-45D8-B0A1-442043B4467D}" dt="2022-04-26T08:48:43.711" v="327" actId="20577"/>
          <ac:graphicFrameMkLst>
            <pc:docMk/>
            <pc:sldMk cId="513699951" sldId="287"/>
            <ac:graphicFrameMk id="20" creationId="{4C380E7C-C379-466F-BFA2-DF812639AD16}"/>
          </ac:graphicFrameMkLst>
        </pc:graphicFrameChg>
      </pc:sldChg>
      <pc:sldChg chg="modSp mod">
        <pc:chgData name="Alex Gillespie" userId="5b7eba83-43e1-46a7-b551-2f0b1f2fe677" providerId="ADAL" clId="{E37612AE-6790-45D8-B0A1-442043B4467D}" dt="2022-04-26T09:11:52.146" v="747" actId="20577"/>
        <pc:sldMkLst>
          <pc:docMk/>
          <pc:sldMk cId="2535283828" sldId="288"/>
        </pc:sldMkLst>
        <pc:graphicFrameChg chg="modGraphic">
          <ac:chgData name="Alex Gillespie" userId="5b7eba83-43e1-46a7-b551-2f0b1f2fe677" providerId="ADAL" clId="{E37612AE-6790-45D8-B0A1-442043B4467D}" dt="2022-04-26T09:11:52.146" v="747" actId="20577"/>
          <ac:graphicFrameMkLst>
            <pc:docMk/>
            <pc:sldMk cId="2535283828" sldId="288"/>
            <ac:graphicFrameMk id="7" creationId="{85951C32-D09A-4CE8-BDC5-AA5B4FBDC86E}"/>
          </ac:graphicFrameMkLst>
        </pc:graphicFrameChg>
      </pc:sldChg>
      <pc:sldChg chg="modSp mod">
        <pc:chgData name="Alex Gillespie" userId="5b7eba83-43e1-46a7-b551-2f0b1f2fe677" providerId="ADAL" clId="{E37612AE-6790-45D8-B0A1-442043B4467D}" dt="2022-04-26T09:12:04.181" v="749" actId="13926"/>
        <pc:sldMkLst>
          <pc:docMk/>
          <pc:sldMk cId="1539351602" sldId="290"/>
        </pc:sldMkLst>
        <pc:graphicFrameChg chg="modGraphic">
          <ac:chgData name="Alex Gillespie" userId="5b7eba83-43e1-46a7-b551-2f0b1f2fe677" providerId="ADAL" clId="{E37612AE-6790-45D8-B0A1-442043B4467D}" dt="2022-04-26T09:12:04.181" v="749" actId="13926"/>
          <ac:graphicFrameMkLst>
            <pc:docMk/>
            <pc:sldMk cId="1539351602" sldId="290"/>
            <ac:graphicFrameMk id="20" creationId="{4C380E7C-C379-466F-BFA2-DF812639AD16}"/>
          </ac:graphicFrameMkLst>
        </pc:graphicFrameChg>
      </pc:sldChg>
      <pc:sldChg chg="modSp mod">
        <pc:chgData name="Alex Gillespie" userId="5b7eba83-43e1-46a7-b551-2f0b1f2fe677" providerId="ADAL" clId="{E37612AE-6790-45D8-B0A1-442043B4467D}" dt="2022-04-26T08:57:45.658" v="700" actId="20577"/>
        <pc:sldMkLst>
          <pc:docMk/>
          <pc:sldMk cId="2237104834" sldId="291"/>
        </pc:sldMkLst>
        <pc:spChg chg="mod">
          <ac:chgData name="Alex Gillespie" userId="5b7eba83-43e1-46a7-b551-2f0b1f2fe677" providerId="ADAL" clId="{E37612AE-6790-45D8-B0A1-442043B4467D}" dt="2022-04-26T08:57:45.658" v="700" actId="20577"/>
          <ac:spMkLst>
            <pc:docMk/>
            <pc:sldMk cId="2237104834" sldId="291"/>
            <ac:spMk id="5" creationId="{69163789-19D4-48AC-8027-217F8539CFD0}"/>
          </ac:spMkLst>
        </pc:spChg>
      </pc:sldChg>
      <pc:sldChg chg="modSp add mod">
        <pc:chgData name="Alex Gillespie" userId="5b7eba83-43e1-46a7-b551-2f0b1f2fe677" providerId="ADAL" clId="{E37612AE-6790-45D8-B0A1-442043B4467D}" dt="2022-04-26T08:43:53.642" v="5"/>
        <pc:sldMkLst>
          <pc:docMk/>
          <pc:sldMk cId="849804368" sldId="292"/>
        </pc:sldMkLst>
        <pc:spChg chg="mod">
          <ac:chgData name="Alex Gillespie" userId="5b7eba83-43e1-46a7-b551-2f0b1f2fe677" providerId="ADAL" clId="{E37612AE-6790-45D8-B0A1-442043B4467D}" dt="2022-04-26T08:43:39.299" v="2" actId="27636"/>
          <ac:spMkLst>
            <pc:docMk/>
            <pc:sldMk cId="849804368" sldId="292"/>
            <ac:spMk id="2" creationId="{8A063905-2EFC-024A-993F-90E6961A1515}"/>
          </ac:spMkLst>
        </pc:spChg>
        <pc:spChg chg="mod">
          <ac:chgData name="Alex Gillespie" userId="5b7eba83-43e1-46a7-b551-2f0b1f2fe677" providerId="ADAL" clId="{E37612AE-6790-45D8-B0A1-442043B4467D}" dt="2022-04-26T08:43:53.642" v="5"/>
          <ac:spMkLst>
            <pc:docMk/>
            <pc:sldMk cId="849804368" sldId="292"/>
            <ac:spMk id="3" creationId="{D0A3EBAE-12C6-DB44-95E1-63A79C4B4C9D}"/>
          </ac:spMkLst>
        </pc:spChg>
      </pc:sldChg>
    </pc:docChg>
  </pc:docChgLst>
  <pc:docChgLst>
    <pc:chgData name="George, Isaac" userId="S::isaac.george@energy.wa.gov.au::419a6d46-0dd6-4c53-8352-2c6e5e7feac5" providerId="AD" clId="Web-{2C8CD08A-850E-501D-0C8A-78E4AD914D95}"/>
    <pc:docChg chg="addSld delSld">
      <pc:chgData name="George, Isaac" userId="S::isaac.george@energy.wa.gov.au::419a6d46-0dd6-4c53-8352-2c6e5e7feac5" providerId="AD" clId="Web-{2C8CD08A-850E-501D-0C8A-78E4AD914D95}" dt="2022-05-03T00:19:15.232" v="1"/>
      <pc:docMkLst>
        <pc:docMk/>
      </pc:docMkLst>
      <pc:sldChg chg="new del">
        <pc:chgData name="George, Isaac" userId="S::isaac.george@energy.wa.gov.au::419a6d46-0dd6-4c53-8352-2c6e5e7feac5" providerId="AD" clId="Web-{2C8CD08A-850E-501D-0C8A-78E4AD914D95}" dt="2022-05-03T00:19:15.232" v="1"/>
        <pc:sldMkLst>
          <pc:docMk/>
          <pc:sldMk cId="837630241"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A0CDE-82FF-6D41-823E-AECF9923FA65}" type="datetimeFigureOut">
              <a:rPr lang="en-US" smtClean="0"/>
              <a:t>5/2/2022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5F2EC-4926-6E49-A9C1-C60F4D8F26A5}" type="slidenum">
              <a:rPr lang="en-US" smtClean="0"/>
              <a:t>‹#›</a:t>
            </a:fld>
            <a:endParaRPr lang="en-US"/>
          </a:p>
        </p:txBody>
      </p:sp>
    </p:spTree>
    <p:extLst>
      <p:ext uri="{BB962C8B-B14F-4D97-AF65-F5344CB8AC3E}">
        <p14:creationId xmlns:p14="http://schemas.microsoft.com/office/powerpoint/2010/main" val="154576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Electri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3031524"/>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860322" cy="1748524"/>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365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1A3EC-C7E1-4240-A6DF-5E8B2BB98D1F}"/>
              </a:ext>
            </a:extLst>
          </p:cNvPr>
          <p:cNvSpPr>
            <a:spLocks noGrp="1"/>
          </p:cNvSpPr>
          <p:nvPr>
            <p:ph type="dt" sz="half" idx="10"/>
          </p:nvPr>
        </p:nvSpPr>
        <p:spPr>
          <a:xfrm>
            <a:off x="550191" y="6356350"/>
            <a:ext cx="2743200" cy="365125"/>
          </a:xfrm>
          <a:prstGeom prst="rect">
            <a:avLst/>
          </a:prstGeom>
        </p:spPr>
        <p:txBody>
          <a:bodyPr/>
          <a:lstStyle/>
          <a:p>
            <a:fld id="{5EBF3AF6-BFCE-4E4A-AF1D-F193141FC744}" type="datetime1">
              <a:rPr lang="en-AU" smtClean="0"/>
              <a:t>2/05/2022</a:t>
            </a:fld>
            <a:endParaRPr lang="en-US"/>
          </a:p>
        </p:txBody>
      </p:sp>
      <p:sp>
        <p:nvSpPr>
          <p:cNvPr id="3" name="Footer Placeholder 2">
            <a:extLst>
              <a:ext uri="{FF2B5EF4-FFF2-40B4-BE49-F238E27FC236}">
                <a16:creationId xmlns:a16="http://schemas.microsoft.com/office/drawing/2014/main" id="{B0E128E4-EBD9-1E4D-9CCE-4054C4B9DFB8}"/>
              </a:ext>
            </a:extLst>
          </p:cNvPr>
          <p:cNvSpPr>
            <a:spLocks noGrp="1"/>
          </p:cNvSpPr>
          <p:nvPr>
            <p:ph type="ftr" sz="quarter" idx="11"/>
          </p:nvPr>
        </p:nvSpPr>
        <p:spPr>
          <a:xfrm>
            <a:off x="3293391" y="6356350"/>
            <a:ext cx="8348415"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DCACBF-76BC-874B-8B74-5707349DC680}"/>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90449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7A55-5591-0042-85B8-D3B0B6371B9E}"/>
              </a:ext>
            </a:extLst>
          </p:cNvPr>
          <p:cNvSpPr>
            <a:spLocks noGrp="1"/>
          </p:cNvSpPr>
          <p:nvPr>
            <p:ph type="title"/>
          </p:nvPr>
        </p:nvSpPr>
        <p:spPr>
          <a:xfrm>
            <a:off x="550191" y="564777"/>
            <a:ext cx="9459223" cy="600636"/>
          </a:xfrm>
          <a:prstGeom prst="rect">
            <a:avLst/>
          </a:prstGeo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02646-41FE-5F45-B129-37893F0C922D}"/>
              </a:ext>
            </a:extLst>
          </p:cNvPr>
          <p:cNvSpPr>
            <a:spLocks noGrp="1"/>
          </p:cNvSpPr>
          <p:nvPr>
            <p:ph idx="1"/>
          </p:nvPr>
        </p:nvSpPr>
        <p:spPr>
          <a:xfrm>
            <a:off x="4715436" y="1796143"/>
            <a:ext cx="6293224" cy="40649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F79C40-1E8C-4B41-8BC7-5FB26A82FA58}"/>
              </a:ext>
            </a:extLst>
          </p:cNvPr>
          <p:cNvSpPr>
            <a:spLocks noGrp="1"/>
          </p:cNvSpPr>
          <p:nvPr>
            <p:ph type="body" sz="half" idx="2"/>
          </p:nvPr>
        </p:nvSpPr>
        <p:spPr>
          <a:xfrm>
            <a:off x="550192" y="1796144"/>
            <a:ext cx="3806655" cy="407284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6B498-E487-FB41-9F9D-43278BC1CE3F}"/>
              </a:ext>
            </a:extLst>
          </p:cNvPr>
          <p:cNvSpPr>
            <a:spLocks noGrp="1"/>
          </p:cNvSpPr>
          <p:nvPr>
            <p:ph type="dt" sz="half" idx="10"/>
          </p:nvPr>
        </p:nvSpPr>
        <p:spPr>
          <a:xfrm>
            <a:off x="550191" y="6356350"/>
            <a:ext cx="2743200" cy="365125"/>
          </a:xfrm>
          <a:prstGeom prst="rect">
            <a:avLst/>
          </a:prstGeom>
        </p:spPr>
        <p:txBody>
          <a:bodyPr/>
          <a:lstStyle/>
          <a:p>
            <a:fld id="{134241AE-9F98-9349-BDD3-E80BF168A12D}" type="datetime1">
              <a:rPr lang="en-AU" smtClean="0"/>
              <a:t>2/05/2022</a:t>
            </a:fld>
            <a:endParaRPr lang="en-US"/>
          </a:p>
        </p:txBody>
      </p:sp>
      <p:sp>
        <p:nvSpPr>
          <p:cNvPr id="6" name="Footer Placeholder 5">
            <a:extLst>
              <a:ext uri="{FF2B5EF4-FFF2-40B4-BE49-F238E27FC236}">
                <a16:creationId xmlns:a16="http://schemas.microsoft.com/office/drawing/2014/main" id="{ABB5BBD2-1983-D944-AAB8-9FF7099B4717}"/>
              </a:ext>
            </a:extLst>
          </p:cNvPr>
          <p:cNvSpPr>
            <a:spLocks noGrp="1"/>
          </p:cNvSpPr>
          <p:nvPr>
            <p:ph type="ftr" sz="quarter" idx="11"/>
          </p:nvPr>
        </p:nvSpPr>
        <p:spPr>
          <a:xfrm>
            <a:off x="3293391" y="6356350"/>
            <a:ext cx="8348416"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C3450D-4BDF-0A4F-BECC-9C662B80DBE8}"/>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59083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9FF4-49AF-874B-A722-AEC2257554EB}"/>
              </a:ext>
            </a:extLst>
          </p:cNvPr>
          <p:cNvSpPr>
            <a:spLocks noGrp="1"/>
          </p:cNvSpPr>
          <p:nvPr>
            <p:ph type="title"/>
          </p:nvPr>
        </p:nvSpPr>
        <p:spPr>
          <a:xfrm>
            <a:off x="550192" y="564776"/>
            <a:ext cx="9720480" cy="610881"/>
          </a:xfrm>
          <a:prstGeom prst="rect">
            <a:avLst/>
          </a:prstGeo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428BC-9B8D-2A43-8196-E44FC422D9B3}"/>
              </a:ext>
            </a:extLst>
          </p:cNvPr>
          <p:cNvSpPr>
            <a:spLocks noGrp="1"/>
          </p:cNvSpPr>
          <p:nvPr>
            <p:ph type="pic" idx="1"/>
          </p:nvPr>
        </p:nvSpPr>
        <p:spPr>
          <a:xfrm>
            <a:off x="4715436" y="1775012"/>
            <a:ext cx="6226367" cy="40860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51DA56-3DE2-ED4A-A686-A597D1A5A40E}"/>
              </a:ext>
            </a:extLst>
          </p:cNvPr>
          <p:cNvSpPr>
            <a:spLocks noGrp="1"/>
          </p:cNvSpPr>
          <p:nvPr>
            <p:ph type="body" sz="half" idx="2"/>
          </p:nvPr>
        </p:nvSpPr>
        <p:spPr>
          <a:xfrm>
            <a:off x="550192" y="1775012"/>
            <a:ext cx="3806655" cy="40939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7803B-D5D9-7045-980E-8CA947983029}"/>
              </a:ext>
            </a:extLst>
          </p:cNvPr>
          <p:cNvSpPr>
            <a:spLocks noGrp="1"/>
          </p:cNvSpPr>
          <p:nvPr>
            <p:ph type="dt" sz="half" idx="10"/>
          </p:nvPr>
        </p:nvSpPr>
        <p:spPr>
          <a:xfrm>
            <a:off x="550191" y="6356350"/>
            <a:ext cx="2743200" cy="365125"/>
          </a:xfrm>
          <a:prstGeom prst="rect">
            <a:avLst/>
          </a:prstGeom>
        </p:spPr>
        <p:txBody>
          <a:bodyPr/>
          <a:lstStyle/>
          <a:p>
            <a:fld id="{3B7FC97A-96B0-1248-B37A-49D4BF59CCDE}" type="datetime1">
              <a:rPr lang="en-AU" smtClean="0"/>
              <a:t>2/05/2022</a:t>
            </a:fld>
            <a:endParaRPr lang="en-US"/>
          </a:p>
        </p:txBody>
      </p:sp>
      <p:sp>
        <p:nvSpPr>
          <p:cNvPr id="6" name="Footer Placeholder 5">
            <a:extLst>
              <a:ext uri="{FF2B5EF4-FFF2-40B4-BE49-F238E27FC236}">
                <a16:creationId xmlns:a16="http://schemas.microsoft.com/office/drawing/2014/main" id="{17C9F169-A600-0144-82C6-4DCA27A5271D}"/>
              </a:ext>
            </a:extLst>
          </p:cNvPr>
          <p:cNvSpPr>
            <a:spLocks noGrp="1"/>
          </p:cNvSpPr>
          <p:nvPr>
            <p:ph type="ftr" sz="quarter" idx="11"/>
          </p:nvPr>
        </p:nvSpPr>
        <p:spPr>
          <a:xfrm>
            <a:off x="3293391" y="6356350"/>
            <a:ext cx="8348416"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147848-C030-C444-B025-665A8C68A2A7}"/>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2388875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4E456A-6E26-4441-AFE8-5B1A398CC02E}"/>
              </a:ext>
            </a:extLst>
          </p:cNvPr>
          <p:cNvSpPr>
            <a:spLocks noGrp="1"/>
          </p:cNvSpPr>
          <p:nvPr>
            <p:ph type="dt" sz="half" idx="10"/>
          </p:nvPr>
        </p:nvSpPr>
        <p:spPr/>
        <p:txBody>
          <a:bodyPr/>
          <a:lstStyle/>
          <a:p>
            <a:fld id="{F91D74E2-673D-5443-AB82-5465FF08957A}" type="datetime1">
              <a:rPr lang="en-AU" smtClean="0"/>
              <a:t>2/05/2022</a:t>
            </a:fld>
            <a:endParaRPr lang="en-US"/>
          </a:p>
        </p:txBody>
      </p:sp>
      <p:sp>
        <p:nvSpPr>
          <p:cNvPr id="4" name="Footer Placeholder 3">
            <a:extLst>
              <a:ext uri="{FF2B5EF4-FFF2-40B4-BE49-F238E27FC236}">
                <a16:creationId xmlns:a16="http://schemas.microsoft.com/office/drawing/2014/main" id="{2834A0F0-0DE8-9D40-8830-F19479598E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27F048-64C1-C944-8186-025E973C3232}"/>
              </a:ext>
            </a:extLst>
          </p:cNvPr>
          <p:cNvSpPr>
            <a:spLocks noGrp="1"/>
          </p:cNvSpPr>
          <p:nvPr>
            <p:ph type="sldNum" sz="quarter" idx="12"/>
          </p:nvPr>
        </p:nvSpPr>
        <p:spPr/>
        <p:txBody>
          <a:bodyPr/>
          <a:lstStyle/>
          <a:p>
            <a:fld id="{713AB538-E724-0A46-AEB0-E520B1BBAFEE}" type="slidenum">
              <a:rPr lang="en-US" smtClean="0"/>
              <a:pPr/>
              <a:t>‹#›</a:t>
            </a:fld>
            <a:endParaRPr lang="en-US"/>
          </a:p>
        </p:txBody>
      </p:sp>
      <p:sp>
        <p:nvSpPr>
          <p:cNvPr id="8" name="Text Placeholder 3">
            <a:extLst>
              <a:ext uri="{FF2B5EF4-FFF2-40B4-BE49-F238E27FC236}">
                <a16:creationId xmlns:a16="http://schemas.microsoft.com/office/drawing/2014/main" id="{1191CDAA-BB7C-C545-9A6B-5BFB126A0881}"/>
              </a:ext>
            </a:extLst>
          </p:cNvPr>
          <p:cNvSpPr>
            <a:spLocks noGrp="1"/>
          </p:cNvSpPr>
          <p:nvPr>
            <p:ph type="body" sz="half" idx="2"/>
          </p:nvPr>
        </p:nvSpPr>
        <p:spPr>
          <a:xfrm>
            <a:off x="10121575" y="3568148"/>
            <a:ext cx="1478905" cy="271338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2">
            <a:extLst>
              <a:ext uri="{FF2B5EF4-FFF2-40B4-BE49-F238E27FC236}">
                <a16:creationId xmlns:a16="http://schemas.microsoft.com/office/drawing/2014/main" id="{844DC1A3-F794-A049-93EA-E4CCD19FAFB9}"/>
              </a:ext>
            </a:extLst>
          </p:cNvPr>
          <p:cNvSpPr>
            <a:spLocks noGrp="1"/>
          </p:cNvSpPr>
          <p:nvPr>
            <p:ph type="pic" idx="1"/>
          </p:nvPr>
        </p:nvSpPr>
        <p:spPr>
          <a:xfrm>
            <a:off x="550191" y="569842"/>
            <a:ext cx="9299487" cy="5711687"/>
          </a:xfrm>
          <a:prstGeom prst="rect">
            <a:avLst/>
          </a:prstGeom>
          <a:blipFill>
            <a:blip r:embed="rId2"/>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65100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photo">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9057E7CC-B3CA-4D40-A2C0-4419E0CCB5B2}"/>
              </a:ext>
            </a:extLst>
          </p:cNvPr>
          <p:cNvSpPr>
            <a:spLocks noGrp="1"/>
          </p:cNvSpPr>
          <p:nvPr>
            <p:ph type="pic" idx="1"/>
          </p:nvPr>
        </p:nvSpPr>
        <p:spPr>
          <a:xfrm>
            <a:off x="0" y="0"/>
            <a:ext cx="12191999" cy="6858000"/>
          </a:xfrm>
          <a:prstGeom prst="rect">
            <a:avLst/>
          </a:prstGeom>
          <a:blipFill>
            <a:blip r:embed="rId2"/>
            <a:stretch>
              <a:fillRect b="-13878"/>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Date Placeholder 2">
            <a:extLst>
              <a:ext uri="{FF2B5EF4-FFF2-40B4-BE49-F238E27FC236}">
                <a16:creationId xmlns:a16="http://schemas.microsoft.com/office/drawing/2014/main" id="{424E456A-6E26-4441-AFE8-5B1A398CC02E}"/>
              </a:ext>
            </a:extLst>
          </p:cNvPr>
          <p:cNvSpPr>
            <a:spLocks noGrp="1"/>
          </p:cNvSpPr>
          <p:nvPr>
            <p:ph type="dt" sz="half" idx="10"/>
          </p:nvPr>
        </p:nvSpPr>
        <p:spPr/>
        <p:txBody>
          <a:bodyPr/>
          <a:lstStyle>
            <a:lvl1pPr>
              <a:defRPr>
                <a:solidFill>
                  <a:schemeClr val="bg1"/>
                </a:solidFill>
              </a:defRPr>
            </a:lvl1pPr>
          </a:lstStyle>
          <a:p>
            <a:fld id="{F91D74E2-673D-5443-AB82-5465FF08957A}" type="datetime1">
              <a:rPr lang="en-AU" smtClean="0"/>
              <a:pPr/>
              <a:t>2/05/2022</a:t>
            </a:fld>
            <a:endParaRPr lang="en-US"/>
          </a:p>
        </p:txBody>
      </p:sp>
      <p:sp>
        <p:nvSpPr>
          <p:cNvPr id="4" name="Footer Placeholder 3">
            <a:extLst>
              <a:ext uri="{FF2B5EF4-FFF2-40B4-BE49-F238E27FC236}">
                <a16:creationId xmlns:a16="http://schemas.microsoft.com/office/drawing/2014/main" id="{2834A0F0-0DE8-9D40-8830-F19479598E8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CE27F048-64C1-C944-8186-025E973C3232}"/>
              </a:ext>
            </a:extLst>
          </p:cNvPr>
          <p:cNvSpPr>
            <a:spLocks noGrp="1"/>
          </p:cNvSpPr>
          <p:nvPr>
            <p:ph type="sldNum" sz="quarter" idx="12"/>
          </p:nvPr>
        </p:nvSpPr>
        <p:spPr/>
        <p:txBody>
          <a:bodyPr/>
          <a:lstStyle>
            <a:lvl1pPr>
              <a:defRPr>
                <a:solidFill>
                  <a:schemeClr val="bg1"/>
                </a:solidFill>
              </a:defRPr>
            </a:lvl1pPr>
          </a:lstStyle>
          <a:p>
            <a:fld id="{713AB538-E724-0A46-AEB0-E520B1BBAFEE}" type="slidenum">
              <a:rPr lang="en-US" smtClean="0"/>
              <a:pPr/>
              <a:t>‹#›</a:t>
            </a:fld>
            <a:endParaRPr lang="en-US"/>
          </a:p>
        </p:txBody>
      </p:sp>
      <p:pic>
        <p:nvPicPr>
          <p:cNvPr id="2" name="Picture 1">
            <a:extLst>
              <a:ext uri="{FF2B5EF4-FFF2-40B4-BE49-F238E27FC236}">
                <a16:creationId xmlns:a16="http://schemas.microsoft.com/office/drawing/2014/main" id="{2025E601-9FA4-FF4D-8E6E-C71BEA474A0E}"/>
              </a:ext>
            </a:extLst>
          </p:cNvPr>
          <p:cNvPicPr>
            <a:picLocks noChangeAspect="1"/>
          </p:cNvPicPr>
          <p:nvPr userDrawn="1"/>
        </p:nvPicPr>
        <p:blipFill>
          <a:blip r:embed="rId3"/>
          <a:stretch>
            <a:fillRect/>
          </a:stretch>
        </p:blipFill>
        <p:spPr>
          <a:xfrm>
            <a:off x="10452099" y="0"/>
            <a:ext cx="1739900" cy="2997200"/>
          </a:xfrm>
          <a:prstGeom prst="rect">
            <a:avLst/>
          </a:prstGeom>
        </p:spPr>
      </p:pic>
    </p:spTree>
    <p:extLst>
      <p:ext uri="{BB962C8B-B14F-4D97-AF65-F5344CB8AC3E}">
        <p14:creationId xmlns:p14="http://schemas.microsoft.com/office/powerpoint/2010/main" val="299262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 Dark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FFEE8978-79B1-3D44-9527-A5B38DA5CA4C}" type="datetime1">
              <a:rPr lang="en-AU" smtClean="0"/>
              <a:t>2/05/2022</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6781799" y="6356350"/>
            <a:ext cx="486000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1994324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 Mid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7F69F270-5BDE-C54C-8230-EE0A83295664}" type="datetime1">
              <a:rPr lang="en-AU" smtClean="0"/>
              <a:t>2/05/2022</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3293391" y="6356350"/>
            <a:ext cx="8348417"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226490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Light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F6C56DFB-F114-0940-A297-EF923B1E9939}" type="datetime1">
              <a:rPr lang="en-AU" smtClean="0"/>
              <a:t>2/05/2022</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3293391" y="6356350"/>
            <a:ext cx="830709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2770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6AE98B-EDB9-F949-AC99-D0AF6BF47A20}"/>
              </a:ext>
            </a:extLst>
          </p:cNvPr>
          <p:cNvSpPr/>
          <p:nvPr userDrawn="1"/>
        </p:nvSpPr>
        <p:spPr>
          <a:xfrm>
            <a:off x="3797935" y="4378072"/>
            <a:ext cx="4596130" cy="523220"/>
          </a:xfrm>
          <a:prstGeom prst="rect">
            <a:avLst/>
          </a:prstGeom>
        </p:spPr>
        <p:txBody>
          <a:bodyPr wrap="none">
            <a:spAutoFit/>
          </a:bodyPr>
          <a:lstStyle/>
          <a:p>
            <a:pPr algn="ctr"/>
            <a:r>
              <a:rPr lang="en-US" sz="2800">
                <a:solidFill>
                  <a:schemeClr val="bg1"/>
                </a:solidFill>
                <a:latin typeface="Century Gothic" panose="020B0502020202020204" pitchFamily="34" charset="0"/>
              </a:rPr>
              <a:t>For more information visit </a:t>
            </a:r>
          </a:p>
        </p:txBody>
      </p:sp>
      <p:sp>
        <p:nvSpPr>
          <p:cNvPr id="9" name="Rectangle 8">
            <a:extLst>
              <a:ext uri="{FF2B5EF4-FFF2-40B4-BE49-F238E27FC236}">
                <a16:creationId xmlns:a16="http://schemas.microsoft.com/office/drawing/2014/main" id="{F78FB695-276B-2340-97E7-4290E240AB78}"/>
              </a:ext>
            </a:extLst>
          </p:cNvPr>
          <p:cNvSpPr/>
          <p:nvPr userDrawn="1"/>
        </p:nvSpPr>
        <p:spPr>
          <a:xfrm>
            <a:off x="4406280" y="4992669"/>
            <a:ext cx="3379451" cy="646331"/>
          </a:xfrm>
          <a:prstGeom prst="rect">
            <a:avLst/>
          </a:prstGeom>
        </p:spPr>
        <p:txBody>
          <a:bodyPr wrap="none">
            <a:spAutoFit/>
          </a:bodyPr>
          <a:lstStyle/>
          <a:p>
            <a:pPr algn="ctr"/>
            <a:r>
              <a:rPr lang="en-US" sz="3600" b="1">
                <a:solidFill>
                  <a:schemeClr val="accent2"/>
                </a:solidFill>
                <a:latin typeface="Century Gothic" panose="020B0502020202020204" pitchFamily="34" charset="0"/>
              </a:rPr>
              <a:t>aemo.com.au</a:t>
            </a:r>
          </a:p>
        </p:txBody>
      </p:sp>
    </p:spTree>
    <p:extLst>
      <p:ext uri="{BB962C8B-B14F-4D97-AF65-F5344CB8AC3E}">
        <p14:creationId xmlns:p14="http://schemas.microsoft.com/office/powerpoint/2010/main" val="101630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G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3031524"/>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860322" cy="1748524"/>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691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2570205"/>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3995352"/>
            <a:ext cx="6977446" cy="1416908"/>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5233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2570205"/>
          </a:xfrm>
          <a:prstGeom prst="rect">
            <a:avLst/>
          </a:prstGeom>
        </p:spPr>
        <p:txBody>
          <a:bodyPr anchor="b">
            <a:normAutofit/>
          </a:bodyPr>
          <a:lstStyle>
            <a:lvl1pPr algn="l">
              <a:defRPr sz="5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3995352"/>
            <a:ext cx="6977446" cy="1416908"/>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4373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550191" y="1191986"/>
            <a:ext cx="10467433" cy="2514600"/>
          </a:xfrm>
          <a:prstGeom prst="rect">
            <a:avLst/>
          </a:prstGeo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550190" y="4064794"/>
            <a:ext cx="10467433" cy="1655762"/>
          </a:xfrm>
          <a:prstGeom prst="rect">
            <a:avLst/>
          </a:prstGeom>
        </p:spPr>
        <p:txBody>
          <a:bodyPr/>
          <a:lstStyle>
            <a:lvl1pPr marL="0" indent="0" algn="l">
              <a:buNone/>
              <a:defRPr sz="24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6EE60D-3DE5-7D47-A115-A3C0F81C9414}"/>
              </a:ext>
            </a:extLst>
          </p:cNvPr>
          <p:cNvSpPr>
            <a:spLocks noGrp="1"/>
          </p:cNvSpPr>
          <p:nvPr>
            <p:ph type="dt" sz="half" idx="10"/>
          </p:nvPr>
        </p:nvSpPr>
        <p:spPr>
          <a:xfrm>
            <a:off x="550191" y="6356350"/>
            <a:ext cx="2743200" cy="365125"/>
          </a:xfrm>
          <a:prstGeom prst="rect">
            <a:avLst/>
          </a:prstGeom>
        </p:spPr>
        <p:txBody>
          <a:bodyPr/>
          <a:lstStyle/>
          <a:p>
            <a:fld id="{AA10802A-4FF1-1641-BCAF-D933730FE834}" type="datetime1">
              <a:rPr lang="en-AU" smtClean="0"/>
              <a:t>2/05/2022</a:t>
            </a:fld>
            <a:endParaRPr lang="en-US"/>
          </a:p>
        </p:txBody>
      </p:sp>
      <p:sp>
        <p:nvSpPr>
          <p:cNvPr id="5" name="Footer Placeholder 4">
            <a:extLst>
              <a:ext uri="{FF2B5EF4-FFF2-40B4-BE49-F238E27FC236}">
                <a16:creationId xmlns:a16="http://schemas.microsoft.com/office/drawing/2014/main" id="{132DFA9A-1E04-C545-8357-3FAF75C87D60}"/>
              </a:ext>
            </a:extLst>
          </p:cNvPr>
          <p:cNvSpPr>
            <a:spLocks noGrp="1"/>
          </p:cNvSpPr>
          <p:nvPr>
            <p:ph type="ftr" sz="quarter" idx="11"/>
          </p:nvPr>
        </p:nvSpPr>
        <p:spPr>
          <a:xfrm>
            <a:off x="3293391" y="6356350"/>
            <a:ext cx="834841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8E55C-07D8-C546-AAFA-337514FE25AA}"/>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43566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6"/>
            <a:ext cx="9887917" cy="1219199"/>
          </a:xfrm>
          <a:prstGeom prst="rect">
            <a:avLst/>
          </a:prstGeo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0" y="2090057"/>
            <a:ext cx="10727409" cy="40869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D6ED13E6-4384-A94C-969D-7EE3D956CEF5}" type="datetime1">
              <a:rPr lang="en-AU" smtClean="0"/>
              <a:t>2/05/2022</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7363672" y="6356350"/>
            <a:ext cx="423680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8"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49556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6753-64E3-9F45-8CC5-68813C404918}"/>
              </a:ext>
            </a:extLst>
          </p:cNvPr>
          <p:cNvSpPr>
            <a:spLocks noGrp="1"/>
          </p:cNvSpPr>
          <p:nvPr>
            <p:ph type="title"/>
          </p:nvPr>
        </p:nvSpPr>
        <p:spPr>
          <a:xfrm>
            <a:off x="550191" y="555811"/>
            <a:ext cx="9887917" cy="121099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A0F8647-4D0A-5B44-A10D-3CACFA9C8CFF}"/>
              </a:ext>
            </a:extLst>
          </p:cNvPr>
          <p:cNvSpPr>
            <a:spLocks noGrp="1"/>
          </p:cNvSpPr>
          <p:nvPr>
            <p:ph sz="half" idx="1"/>
          </p:nvPr>
        </p:nvSpPr>
        <p:spPr>
          <a:xfrm>
            <a:off x="550192" y="2073729"/>
            <a:ext cx="5181600" cy="4103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0FF842-5527-984A-9787-DCE6B495DD25}"/>
              </a:ext>
            </a:extLst>
          </p:cNvPr>
          <p:cNvSpPr>
            <a:spLocks noGrp="1"/>
          </p:cNvSpPr>
          <p:nvPr>
            <p:ph sz="half" idx="2"/>
          </p:nvPr>
        </p:nvSpPr>
        <p:spPr>
          <a:xfrm>
            <a:off x="6096000" y="2073729"/>
            <a:ext cx="5257800" cy="4103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64DFC5-830C-D641-8AB0-A24DE3A325D0}"/>
              </a:ext>
            </a:extLst>
          </p:cNvPr>
          <p:cNvSpPr>
            <a:spLocks noGrp="1"/>
          </p:cNvSpPr>
          <p:nvPr>
            <p:ph type="dt" sz="half" idx="10"/>
          </p:nvPr>
        </p:nvSpPr>
        <p:spPr>
          <a:xfrm>
            <a:off x="550191" y="6356350"/>
            <a:ext cx="2743200" cy="365125"/>
          </a:xfrm>
          <a:prstGeom prst="rect">
            <a:avLst/>
          </a:prstGeom>
        </p:spPr>
        <p:txBody>
          <a:bodyPr/>
          <a:lstStyle/>
          <a:p>
            <a:fld id="{366087E2-3B2C-294B-991F-E896D3AA2A0A}" type="datetime1">
              <a:rPr lang="en-AU" smtClean="0"/>
              <a:t>2/05/2022</a:t>
            </a:fld>
            <a:endParaRPr lang="en-US"/>
          </a:p>
        </p:txBody>
      </p:sp>
      <p:sp>
        <p:nvSpPr>
          <p:cNvPr id="6" name="Footer Placeholder 5">
            <a:extLst>
              <a:ext uri="{FF2B5EF4-FFF2-40B4-BE49-F238E27FC236}">
                <a16:creationId xmlns:a16="http://schemas.microsoft.com/office/drawing/2014/main" id="{C9038B6F-B84E-3A44-8BC4-8B20DAD8C8AE}"/>
              </a:ext>
            </a:extLst>
          </p:cNvPr>
          <p:cNvSpPr>
            <a:spLocks noGrp="1"/>
          </p:cNvSpPr>
          <p:nvPr>
            <p:ph type="ftr" sz="quarter" idx="11"/>
          </p:nvPr>
        </p:nvSpPr>
        <p:spPr>
          <a:xfrm>
            <a:off x="3325907" y="6356350"/>
            <a:ext cx="8315902"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3E5B567-3BF8-CB42-BD03-B73229D97A86}"/>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79838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FD0B-C643-4742-A403-5F91EF9723F1}"/>
              </a:ext>
            </a:extLst>
          </p:cNvPr>
          <p:cNvSpPr>
            <a:spLocks noGrp="1"/>
          </p:cNvSpPr>
          <p:nvPr>
            <p:ph type="title"/>
          </p:nvPr>
        </p:nvSpPr>
        <p:spPr>
          <a:xfrm>
            <a:off x="550191" y="564776"/>
            <a:ext cx="9883766" cy="129259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B46DE7E-E72D-8246-8D2A-AF75F2E19762}"/>
              </a:ext>
            </a:extLst>
          </p:cNvPr>
          <p:cNvSpPr>
            <a:spLocks noGrp="1"/>
          </p:cNvSpPr>
          <p:nvPr>
            <p:ph type="body" idx="1"/>
          </p:nvPr>
        </p:nvSpPr>
        <p:spPr>
          <a:xfrm>
            <a:off x="550191" y="1857375"/>
            <a:ext cx="5428279" cy="6477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E1FA9-D8D6-9E40-9D94-083C874AF356}"/>
              </a:ext>
            </a:extLst>
          </p:cNvPr>
          <p:cNvSpPr>
            <a:spLocks noGrp="1"/>
          </p:cNvSpPr>
          <p:nvPr>
            <p:ph sz="half" idx="2"/>
          </p:nvPr>
        </p:nvSpPr>
        <p:spPr>
          <a:xfrm>
            <a:off x="550192" y="2671761"/>
            <a:ext cx="5428278"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31B32-2174-FA4A-B819-3017EECD1CA6}"/>
              </a:ext>
            </a:extLst>
          </p:cNvPr>
          <p:cNvSpPr>
            <a:spLocks noGrp="1"/>
          </p:cNvSpPr>
          <p:nvPr>
            <p:ph type="body" sz="quarter" idx="3"/>
          </p:nvPr>
        </p:nvSpPr>
        <p:spPr>
          <a:xfrm>
            <a:off x="6172200" y="1857373"/>
            <a:ext cx="5428280" cy="6477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D4DFB-FEBF-F147-84E3-1F6180B0BF3A}"/>
              </a:ext>
            </a:extLst>
          </p:cNvPr>
          <p:cNvSpPr>
            <a:spLocks noGrp="1"/>
          </p:cNvSpPr>
          <p:nvPr>
            <p:ph sz="quarter" idx="4"/>
          </p:nvPr>
        </p:nvSpPr>
        <p:spPr>
          <a:xfrm>
            <a:off x="6172199" y="2671761"/>
            <a:ext cx="5428281"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A5265B-AD07-B94C-8B63-5ED1677E9701}"/>
              </a:ext>
            </a:extLst>
          </p:cNvPr>
          <p:cNvSpPr>
            <a:spLocks noGrp="1"/>
          </p:cNvSpPr>
          <p:nvPr>
            <p:ph type="dt" sz="half" idx="10"/>
          </p:nvPr>
        </p:nvSpPr>
        <p:spPr>
          <a:xfrm>
            <a:off x="550191" y="6356350"/>
            <a:ext cx="2743200" cy="365125"/>
          </a:xfrm>
          <a:prstGeom prst="rect">
            <a:avLst/>
          </a:prstGeom>
        </p:spPr>
        <p:txBody>
          <a:bodyPr/>
          <a:lstStyle/>
          <a:p>
            <a:fld id="{63A16E7A-A311-EC48-9053-49DC35F52040}" type="datetime1">
              <a:rPr lang="en-AU" smtClean="0"/>
              <a:t>2/05/2022</a:t>
            </a:fld>
            <a:endParaRPr lang="en-US"/>
          </a:p>
        </p:txBody>
      </p:sp>
      <p:sp>
        <p:nvSpPr>
          <p:cNvPr id="8" name="Footer Placeholder 7">
            <a:extLst>
              <a:ext uri="{FF2B5EF4-FFF2-40B4-BE49-F238E27FC236}">
                <a16:creationId xmlns:a16="http://schemas.microsoft.com/office/drawing/2014/main" id="{FA883901-1DF2-054A-8629-2D76CDC5B16D}"/>
              </a:ext>
            </a:extLst>
          </p:cNvPr>
          <p:cNvSpPr>
            <a:spLocks noGrp="1"/>
          </p:cNvSpPr>
          <p:nvPr>
            <p:ph type="ftr" sz="quarter" idx="11"/>
          </p:nvPr>
        </p:nvSpPr>
        <p:spPr>
          <a:xfrm>
            <a:off x="3293391" y="6356350"/>
            <a:ext cx="8348416"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CB681B1-3ECF-AF40-8A77-0E29BCB28D55}"/>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02029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2FCA-D37C-4B41-A081-A059FE4DC29C}"/>
              </a:ext>
            </a:extLst>
          </p:cNvPr>
          <p:cNvSpPr>
            <a:spLocks noGrp="1"/>
          </p:cNvSpPr>
          <p:nvPr>
            <p:ph type="title"/>
          </p:nvPr>
        </p:nvSpPr>
        <p:spPr>
          <a:xfrm>
            <a:off x="550191" y="365125"/>
            <a:ext cx="9887917" cy="140168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C92170E-4173-4649-82C3-1DAF6ECF519F}"/>
              </a:ext>
            </a:extLst>
          </p:cNvPr>
          <p:cNvSpPr>
            <a:spLocks noGrp="1"/>
          </p:cNvSpPr>
          <p:nvPr>
            <p:ph type="dt" sz="half" idx="10"/>
          </p:nvPr>
        </p:nvSpPr>
        <p:spPr>
          <a:xfrm>
            <a:off x="550191" y="6356350"/>
            <a:ext cx="2743200" cy="365125"/>
          </a:xfrm>
          <a:prstGeom prst="rect">
            <a:avLst/>
          </a:prstGeom>
        </p:spPr>
        <p:txBody>
          <a:bodyPr/>
          <a:lstStyle/>
          <a:p>
            <a:fld id="{1BA0721A-4309-5442-9655-9E214D986AE2}" type="datetime1">
              <a:rPr lang="en-AU" smtClean="0"/>
              <a:t>2/05/2022</a:t>
            </a:fld>
            <a:endParaRPr lang="en-US"/>
          </a:p>
        </p:txBody>
      </p:sp>
      <p:sp>
        <p:nvSpPr>
          <p:cNvPr id="4" name="Footer Placeholder 3">
            <a:extLst>
              <a:ext uri="{FF2B5EF4-FFF2-40B4-BE49-F238E27FC236}">
                <a16:creationId xmlns:a16="http://schemas.microsoft.com/office/drawing/2014/main" id="{653838DF-BCD1-8940-842D-C4A57010F88F}"/>
              </a:ext>
            </a:extLst>
          </p:cNvPr>
          <p:cNvSpPr>
            <a:spLocks noGrp="1"/>
          </p:cNvSpPr>
          <p:nvPr>
            <p:ph type="ftr" sz="quarter" idx="11"/>
          </p:nvPr>
        </p:nvSpPr>
        <p:spPr>
          <a:xfrm>
            <a:off x="3293391" y="6356350"/>
            <a:ext cx="8348415"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C6054EC-4C5F-AE4E-ADE1-081DE3BB422D}"/>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117750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CFD1A-D332-474C-8C0A-863C652DFF40}"/>
              </a:ext>
            </a:extLst>
          </p:cNvPr>
          <p:cNvSpPr>
            <a:spLocks noGrp="1"/>
          </p:cNvSpPr>
          <p:nvPr>
            <p:ph type="title"/>
          </p:nvPr>
        </p:nvSpPr>
        <p:spPr>
          <a:xfrm>
            <a:off x="550191" y="609599"/>
            <a:ext cx="9887917" cy="115720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BC8A4AE-B2D4-FB42-BF76-4B250FB6874E}"/>
              </a:ext>
            </a:extLst>
          </p:cNvPr>
          <p:cNvSpPr>
            <a:spLocks noGrp="1"/>
          </p:cNvSpPr>
          <p:nvPr>
            <p:ph type="body" idx="1"/>
          </p:nvPr>
        </p:nvSpPr>
        <p:spPr>
          <a:xfrm>
            <a:off x="550191" y="2090057"/>
            <a:ext cx="10770952" cy="40869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178CB-5AF7-9142-B41D-92F44527A913}"/>
              </a:ext>
            </a:extLst>
          </p:cNvPr>
          <p:cNvSpPr>
            <a:spLocks noGrp="1"/>
          </p:cNvSpPr>
          <p:nvPr>
            <p:ph type="dt" sz="half" idx="2"/>
          </p:nvPr>
        </p:nvSpPr>
        <p:spPr>
          <a:xfrm>
            <a:off x="550191"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panose="020B0504020202020204" pitchFamily="34" charset="0"/>
              </a:defRPr>
            </a:lvl1pPr>
          </a:lstStyle>
          <a:p>
            <a:fld id="{F91D74E2-673D-5443-AB82-5465FF08957A}" type="datetime1">
              <a:rPr lang="en-AU" smtClean="0"/>
              <a:t>2/05/2022</a:t>
            </a:fld>
            <a:endParaRPr lang="en-US"/>
          </a:p>
        </p:txBody>
      </p:sp>
      <p:sp>
        <p:nvSpPr>
          <p:cNvPr id="5" name="Footer Placeholder 4">
            <a:extLst>
              <a:ext uri="{FF2B5EF4-FFF2-40B4-BE49-F238E27FC236}">
                <a16:creationId xmlns:a16="http://schemas.microsoft.com/office/drawing/2014/main" id="{67DAB519-1EEA-6346-94EE-D604390397A4}"/>
              </a:ext>
            </a:extLst>
          </p:cNvPr>
          <p:cNvSpPr>
            <a:spLocks noGrp="1"/>
          </p:cNvSpPr>
          <p:nvPr>
            <p:ph type="ftr" sz="quarter" idx="3"/>
          </p:nvPr>
        </p:nvSpPr>
        <p:spPr>
          <a:xfrm>
            <a:off x="3293391" y="6356350"/>
            <a:ext cx="8307089" cy="365125"/>
          </a:xfrm>
          <a:prstGeom prst="rect">
            <a:avLst/>
          </a:prstGeom>
        </p:spPr>
        <p:txBody>
          <a:bodyPr vert="horz" lIns="91440" tIns="45720" rIns="91440" bIns="45720" rtlCol="0" anchor="ctr"/>
          <a:lstStyle>
            <a:lvl1pPr algn="r">
              <a:defRPr sz="1200" b="0" i="0">
                <a:solidFill>
                  <a:schemeClr val="tx1">
                    <a:tint val="75000"/>
                  </a:schemeClr>
                </a:solidFill>
                <a:latin typeface="Arial Nova" panose="020B0504020202020204" pitchFamily="34" charset="0"/>
              </a:defRPr>
            </a:lvl1pPr>
          </a:lstStyle>
          <a:p>
            <a:endParaRPr lang="en-US"/>
          </a:p>
        </p:txBody>
      </p:sp>
      <p:sp>
        <p:nvSpPr>
          <p:cNvPr id="6" name="Slide Number Placeholder 5">
            <a:extLst>
              <a:ext uri="{FF2B5EF4-FFF2-40B4-BE49-F238E27FC236}">
                <a16:creationId xmlns:a16="http://schemas.microsoft.com/office/drawing/2014/main" id="{C09AAB5E-3638-C242-93CA-BB88433F0F4C}"/>
              </a:ext>
            </a:extLst>
          </p:cNvPr>
          <p:cNvSpPr>
            <a:spLocks noGrp="1"/>
          </p:cNvSpPr>
          <p:nvPr>
            <p:ph type="sldNum" sz="quarter" idx="4"/>
          </p:nvPr>
        </p:nvSpPr>
        <p:spPr>
          <a:xfrm>
            <a:off x="11600481" y="6356350"/>
            <a:ext cx="591518"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panose="020B0504020202020204" pitchFamily="34" charset="0"/>
              </a:defRPr>
            </a:lvl1pPr>
          </a:lstStyle>
          <a:p>
            <a:fld id="{713AB538-E724-0A46-AEB0-E520B1BBAFEE}" type="slidenum">
              <a:rPr lang="en-US" smtClean="0"/>
              <a:pPr/>
              <a:t>‹#›</a:t>
            </a:fld>
            <a:endParaRPr lang="en-US"/>
          </a:p>
        </p:txBody>
      </p:sp>
    </p:spTree>
    <p:extLst>
      <p:ext uri="{BB962C8B-B14F-4D97-AF65-F5344CB8AC3E}">
        <p14:creationId xmlns:p14="http://schemas.microsoft.com/office/powerpoint/2010/main" val="50604714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5" r:id="rId4"/>
    <p:sldLayoutId id="2147483649" r:id="rId5"/>
    <p:sldLayoutId id="2147483650" r:id="rId6"/>
    <p:sldLayoutId id="2147483652" r:id="rId7"/>
    <p:sldLayoutId id="2147483653" r:id="rId8"/>
    <p:sldLayoutId id="2147483654" r:id="rId9"/>
    <p:sldLayoutId id="2147483655" r:id="rId10"/>
    <p:sldLayoutId id="2147483656" r:id="rId11"/>
    <p:sldLayoutId id="2147483657" r:id="rId12"/>
    <p:sldLayoutId id="2147483667" r:id="rId13"/>
    <p:sldLayoutId id="2147483668" r:id="rId14"/>
    <p:sldLayoutId id="2147483662" r:id="rId15"/>
    <p:sldLayoutId id="2147483663" r:id="rId16"/>
    <p:sldLayoutId id="2147483664" r:id="rId17"/>
    <p:sldLayoutId id="2147483666" r:id="rId18"/>
  </p:sldLayoutIdLst>
  <p:hf hdr="0" ftr="0" dt="0"/>
  <p:txStyles>
    <p:titleStyle>
      <a:lvl1pPr algn="l" defTabSz="914400" rtl="0" eaLnBrk="1" latinLnBrk="0" hangingPunct="1">
        <a:lnSpc>
          <a:spcPct val="90000"/>
        </a:lnSpc>
        <a:spcBef>
          <a:spcPct val="0"/>
        </a:spcBef>
        <a:buNone/>
        <a:defRPr sz="4400" b="1" i="0" kern="1200">
          <a:solidFill>
            <a:schemeClr val="accent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wa.gov.au/government/publications/aemos-draft-amendments-the-capacity-credit-allocation-wem-procedure-consultation"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mailto:WA.ETS@aemo.com.au"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63905-2EFC-024A-993F-90E6961A1515}"/>
              </a:ext>
            </a:extLst>
          </p:cNvPr>
          <p:cNvSpPr>
            <a:spLocks noGrp="1"/>
          </p:cNvSpPr>
          <p:nvPr>
            <p:ph type="ctrTitle"/>
          </p:nvPr>
        </p:nvSpPr>
        <p:spPr/>
        <p:txBody>
          <a:bodyPr>
            <a:normAutofit/>
          </a:bodyPr>
          <a:lstStyle/>
          <a:p>
            <a:r>
              <a:rPr lang="en-AU"/>
              <a:t>WEM Procedure:</a:t>
            </a:r>
            <a:br>
              <a:rPr lang="en-AU"/>
            </a:br>
            <a:r>
              <a:rPr lang="en-AU"/>
              <a:t>Capacity Credit Allocations (CCA)</a:t>
            </a:r>
            <a:endParaRPr lang="en-US"/>
          </a:p>
        </p:txBody>
      </p:sp>
      <p:sp>
        <p:nvSpPr>
          <p:cNvPr id="3" name="Subtitle 2">
            <a:extLst>
              <a:ext uri="{FF2B5EF4-FFF2-40B4-BE49-F238E27FC236}">
                <a16:creationId xmlns:a16="http://schemas.microsoft.com/office/drawing/2014/main" id="{D0A3EBAE-12C6-DB44-95E1-63A79C4B4C9D}"/>
              </a:ext>
            </a:extLst>
          </p:cNvPr>
          <p:cNvSpPr>
            <a:spLocks noGrp="1"/>
          </p:cNvSpPr>
          <p:nvPr>
            <p:ph type="subTitle" idx="1"/>
          </p:nvPr>
        </p:nvSpPr>
        <p:spPr/>
        <p:txBody>
          <a:bodyPr>
            <a:normAutofit/>
          </a:bodyPr>
          <a:lstStyle/>
          <a:p>
            <a:r>
              <a:rPr lang="en-US" sz="2400"/>
              <a:t>Consultation Feedback</a:t>
            </a:r>
          </a:p>
          <a:p>
            <a:r>
              <a:rPr lang="en-US" sz="2400"/>
              <a:t>WRIG 28 April 2022</a:t>
            </a:r>
          </a:p>
          <a:p>
            <a:r>
              <a:rPr lang="en-US" sz="2400"/>
              <a:t>Lisa Laurie, Senior Analyst</a:t>
            </a:r>
          </a:p>
          <a:p>
            <a:endParaRPr lang="en-US" sz="2400"/>
          </a:p>
        </p:txBody>
      </p:sp>
    </p:spTree>
    <p:extLst>
      <p:ext uri="{BB962C8B-B14F-4D97-AF65-F5344CB8AC3E}">
        <p14:creationId xmlns:p14="http://schemas.microsoft.com/office/powerpoint/2010/main" val="84980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888B-025C-4950-A343-F73FD64AD167}"/>
              </a:ext>
            </a:extLst>
          </p:cNvPr>
          <p:cNvSpPr>
            <a:spLocks noGrp="1"/>
          </p:cNvSpPr>
          <p:nvPr>
            <p:ph type="title"/>
          </p:nvPr>
        </p:nvSpPr>
        <p:spPr>
          <a:xfrm>
            <a:off x="550191" y="564776"/>
            <a:ext cx="9887917" cy="1219199"/>
          </a:xfrm>
        </p:spPr>
        <p:txBody>
          <a:bodyPr/>
          <a:lstStyle/>
          <a:p>
            <a:r>
              <a:rPr lang="en-AU"/>
              <a:t>Context</a:t>
            </a:r>
          </a:p>
        </p:txBody>
      </p:sp>
      <p:sp>
        <p:nvSpPr>
          <p:cNvPr id="3" name="Content Placeholder 2">
            <a:extLst>
              <a:ext uri="{FF2B5EF4-FFF2-40B4-BE49-F238E27FC236}">
                <a16:creationId xmlns:a16="http://schemas.microsoft.com/office/drawing/2014/main" id="{71E49683-60B8-438A-B96C-01A661A2AB1B}"/>
              </a:ext>
            </a:extLst>
          </p:cNvPr>
          <p:cNvSpPr>
            <a:spLocks noGrp="1"/>
          </p:cNvSpPr>
          <p:nvPr>
            <p:ph idx="1"/>
          </p:nvPr>
        </p:nvSpPr>
        <p:spPr>
          <a:xfrm>
            <a:off x="550190" y="2090057"/>
            <a:ext cx="10727409" cy="4086906"/>
          </a:xfrm>
        </p:spPr>
        <p:txBody>
          <a:bodyPr vert="horz" lIns="91440" tIns="45720" rIns="91440" bIns="45720" rtlCol="0" anchor="t">
            <a:normAutofit fontScale="77500" lnSpcReduction="20000"/>
          </a:bodyPr>
          <a:lstStyle/>
          <a:p>
            <a:r>
              <a:rPr lang="en-AU"/>
              <a:t>Capacity Credit Allocations (CCAs) are the process by which Capacity Credits held by one Market Participant for a Facility are allocated to another Market Participant for settlement purposes.</a:t>
            </a:r>
          </a:p>
          <a:p>
            <a:r>
              <a:rPr lang="en-AU"/>
              <a:t>Key rule-based changes to the process are:</a:t>
            </a:r>
          </a:p>
          <a:p>
            <a:pPr lvl="1"/>
            <a:r>
              <a:rPr lang="en-AU"/>
              <a:t>Capacity Credit Allocations occur on a </a:t>
            </a:r>
            <a:r>
              <a:rPr lang="en-AU" b="1"/>
              <a:t>Trading Day</a:t>
            </a:r>
            <a:r>
              <a:rPr lang="en-AU"/>
              <a:t> basis (previously Trading Month).</a:t>
            </a:r>
          </a:p>
          <a:p>
            <a:pPr lvl="1"/>
            <a:r>
              <a:rPr lang="en-AU" b="1"/>
              <a:t>Removal</a:t>
            </a:r>
            <a:r>
              <a:rPr lang="en-AU"/>
              <a:t> of Capacity Credit Allocation </a:t>
            </a:r>
            <a:r>
              <a:rPr lang="en-AU" b="1"/>
              <a:t>Acceptances</a:t>
            </a:r>
            <a:r>
              <a:rPr lang="en-AU"/>
              <a:t>.</a:t>
            </a:r>
          </a:p>
          <a:p>
            <a:pPr lvl="1"/>
            <a:r>
              <a:rPr lang="en-AU" b="1"/>
              <a:t>Removal</a:t>
            </a:r>
            <a:r>
              <a:rPr lang="en-AU"/>
              <a:t> of Capacity Credit Allocation </a:t>
            </a:r>
            <a:r>
              <a:rPr lang="en-AU" b="1"/>
              <a:t>reversals</a:t>
            </a:r>
            <a:r>
              <a:rPr lang="en-AU"/>
              <a:t>.</a:t>
            </a:r>
          </a:p>
          <a:p>
            <a:pPr lvl="1"/>
            <a:r>
              <a:rPr lang="en-AU" b="1"/>
              <a:t>Withdrawals</a:t>
            </a:r>
            <a:r>
              <a:rPr lang="en-AU"/>
              <a:t> may occur any time before 5pm on the Scheduling Day.</a:t>
            </a:r>
          </a:p>
          <a:p>
            <a:pPr lvl="1"/>
            <a:r>
              <a:rPr lang="en-AU" b="1"/>
              <a:t>Removal</a:t>
            </a:r>
            <a:r>
              <a:rPr lang="en-AU"/>
              <a:t> of </a:t>
            </a:r>
            <a:r>
              <a:rPr lang="en-AU" b="1"/>
              <a:t>Trading Margin</a:t>
            </a:r>
            <a:r>
              <a:rPr lang="en-AU"/>
              <a:t> validations.</a:t>
            </a:r>
          </a:p>
          <a:p>
            <a:r>
              <a:rPr lang="en-AU"/>
              <a:t>Key procedure-based change to the process is:</a:t>
            </a:r>
          </a:p>
          <a:p>
            <a:pPr lvl="1"/>
            <a:r>
              <a:rPr lang="en-AU"/>
              <a:t>Introduction of Capacity Credit Allocation Standing Submission List to provide a method by which Capacity Credit Allocation Submissions are automatically generated.</a:t>
            </a:r>
          </a:p>
          <a:p>
            <a:r>
              <a:rPr lang="en-AU"/>
              <a:t>Head of power for this Procedure is in clause 4.30.12</a:t>
            </a:r>
          </a:p>
          <a:p>
            <a:r>
              <a:rPr lang="en-AU"/>
              <a:t>This Procedure was published for </a:t>
            </a:r>
            <a:r>
              <a:rPr lang="en-AU">
                <a:hlinkClick r:id="rId2"/>
              </a:rPr>
              <a:t>consultation</a:t>
            </a:r>
            <a:r>
              <a:rPr lang="en-AU"/>
              <a:t> on 3 March 2022.</a:t>
            </a:r>
          </a:p>
        </p:txBody>
      </p:sp>
    </p:spTree>
    <p:extLst>
      <p:ext uri="{BB962C8B-B14F-4D97-AF65-F5344CB8AC3E}">
        <p14:creationId xmlns:p14="http://schemas.microsoft.com/office/powerpoint/2010/main" val="107245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1F79-8EA1-4C5C-8903-FE366961319E}"/>
              </a:ext>
            </a:extLst>
          </p:cNvPr>
          <p:cNvSpPr>
            <a:spLocks noGrp="1"/>
          </p:cNvSpPr>
          <p:nvPr>
            <p:ph type="title"/>
          </p:nvPr>
        </p:nvSpPr>
        <p:spPr>
          <a:xfrm>
            <a:off x="550191" y="564776"/>
            <a:ext cx="9887917" cy="1219199"/>
          </a:xfrm>
        </p:spPr>
        <p:txBody>
          <a:bodyPr/>
          <a:lstStyle/>
          <a:p>
            <a:r>
              <a:rPr lang="en-AU"/>
              <a:t>AEMO’s response to comments</a:t>
            </a:r>
          </a:p>
        </p:txBody>
      </p:sp>
      <p:graphicFrame>
        <p:nvGraphicFramePr>
          <p:cNvPr id="20" name="Table 20">
            <a:extLst>
              <a:ext uri="{FF2B5EF4-FFF2-40B4-BE49-F238E27FC236}">
                <a16:creationId xmlns:a16="http://schemas.microsoft.com/office/drawing/2014/main" id="{4C380E7C-C379-466F-BFA2-DF812639AD16}"/>
              </a:ext>
            </a:extLst>
          </p:cNvPr>
          <p:cNvGraphicFramePr>
            <a:graphicFrameLocks noGrp="1"/>
          </p:cNvGraphicFramePr>
          <p:nvPr>
            <p:ph idx="1"/>
            <p:extLst>
              <p:ext uri="{D42A27DB-BD31-4B8C-83A1-F6EECF244321}">
                <p14:modId xmlns:p14="http://schemas.microsoft.com/office/powerpoint/2010/main" val="1560179473"/>
              </p:ext>
            </p:extLst>
          </p:nvPr>
        </p:nvGraphicFramePr>
        <p:xfrm>
          <a:off x="550863" y="2090738"/>
          <a:ext cx="11090947" cy="4175760"/>
        </p:xfrm>
        <a:graphic>
          <a:graphicData uri="http://schemas.openxmlformats.org/drawingml/2006/table">
            <a:tbl>
              <a:tblPr firstRow="1" bandRow="1">
                <a:tableStyleId>{21E4AEA4-8DFA-4A89-87EB-49C32662AFE0}</a:tableStyleId>
              </a:tblPr>
              <a:tblGrid>
                <a:gridCol w="1405953">
                  <a:extLst>
                    <a:ext uri="{9D8B030D-6E8A-4147-A177-3AD203B41FA5}">
                      <a16:colId xmlns:a16="http://schemas.microsoft.com/office/drawing/2014/main" val="798462257"/>
                    </a:ext>
                  </a:extLst>
                </a:gridCol>
                <a:gridCol w="4842497">
                  <a:extLst>
                    <a:ext uri="{9D8B030D-6E8A-4147-A177-3AD203B41FA5}">
                      <a16:colId xmlns:a16="http://schemas.microsoft.com/office/drawing/2014/main" val="2015508917"/>
                    </a:ext>
                  </a:extLst>
                </a:gridCol>
                <a:gridCol w="4842497">
                  <a:extLst>
                    <a:ext uri="{9D8B030D-6E8A-4147-A177-3AD203B41FA5}">
                      <a16:colId xmlns:a16="http://schemas.microsoft.com/office/drawing/2014/main" val="3692573686"/>
                    </a:ext>
                  </a:extLst>
                </a:gridCol>
              </a:tblGrid>
              <a:tr h="260286">
                <a:tc>
                  <a:txBody>
                    <a:bodyPr/>
                    <a:lstStyle/>
                    <a:p>
                      <a:pPr>
                        <a:spcBef>
                          <a:spcPts val="0"/>
                        </a:spcBef>
                        <a:spcAft>
                          <a:spcPts val="600"/>
                        </a:spcAft>
                      </a:pPr>
                      <a:r>
                        <a:rPr lang="en-AU" sz="1400"/>
                        <a:t>Procedure Paragraph(s)</a:t>
                      </a:r>
                    </a:p>
                  </a:txBody>
                  <a:tcPr/>
                </a:tc>
                <a:tc>
                  <a:txBody>
                    <a:bodyPr/>
                    <a:lstStyle/>
                    <a:p>
                      <a:pPr>
                        <a:spcBef>
                          <a:spcPts val="0"/>
                        </a:spcBef>
                        <a:spcAft>
                          <a:spcPts val="600"/>
                        </a:spcAft>
                      </a:pPr>
                      <a:r>
                        <a:rPr lang="en-AU" sz="1400"/>
                        <a:t>Submission</a:t>
                      </a:r>
                    </a:p>
                  </a:txBody>
                  <a:tcPr/>
                </a:tc>
                <a:tc>
                  <a:txBody>
                    <a:bodyPr/>
                    <a:lstStyle/>
                    <a:p>
                      <a:pPr>
                        <a:spcBef>
                          <a:spcPts val="0"/>
                        </a:spcBef>
                        <a:spcAft>
                          <a:spcPts val="600"/>
                        </a:spcAft>
                      </a:pPr>
                      <a:r>
                        <a:rPr lang="en-AU" sz="1400"/>
                        <a:t>AEMO’s Response</a:t>
                      </a:r>
                    </a:p>
                  </a:txBody>
                  <a:tcPr/>
                </a:tc>
                <a:extLst>
                  <a:ext uri="{0D108BD9-81ED-4DB2-BD59-A6C34878D82A}">
                    <a16:rowId xmlns:a16="http://schemas.microsoft.com/office/drawing/2014/main" val="3255702977"/>
                  </a:ext>
                </a:extLst>
              </a:tr>
              <a:tr h="2385637">
                <a:tc>
                  <a:txBody>
                    <a:bodyPr/>
                    <a:lstStyle/>
                    <a:p>
                      <a:pPr>
                        <a:spcBef>
                          <a:spcPts val="0"/>
                        </a:spcBef>
                        <a:spcAft>
                          <a:spcPts val="600"/>
                        </a:spcAft>
                      </a:pPr>
                      <a:r>
                        <a:rPr lang="en-AU" sz="1400" b="1"/>
                        <a:t>1.3.2</a:t>
                      </a:r>
                    </a:p>
                    <a:p>
                      <a:pPr>
                        <a:spcBef>
                          <a:spcPts val="0"/>
                        </a:spcBef>
                        <a:spcAft>
                          <a:spcPts val="600"/>
                        </a:spcAft>
                      </a:pPr>
                      <a:r>
                        <a:rPr lang="en-AU" sz="1400" b="1"/>
                        <a:t>1.3.3</a:t>
                      </a:r>
                    </a:p>
                  </a:txBody>
                  <a:tcPr/>
                </a:tc>
                <a:tc>
                  <a:txBody>
                    <a:bodyPr/>
                    <a:lstStyle/>
                    <a:p>
                      <a:pPr>
                        <a:spcBef>
                          <a:spcPts val="0"/>
                        </a:spcBef>
                        <a:spcAft>
                          <a:spcPts val="600"/>
                        </a:spcAft>
                      </a:pPr>
                      <a:r>
                        <a:rPr lang="en-AU" sz="1400"/>
                        <a:t>Stakeholder advised that paragraphs 1.3.2 and 1.3.3 appear to create issues with transition to market start.</a:t>
                      </a:r>
                    </a:p>
                    <a:p>
                      <a:pPr>
                        <a:spcBef>
                          <a:spcPts val="0"/>
                        </a:spcBef>
                        <a:spcAft>
                          <a:spcPts val="600"/>
                        </a:spcAft>
                      </a:pPr>
                      <a:r>
                        <a:rPr lang="en-AU" sz="1400"/>
                        <a:t>Stakeholder outlined that this is because under the current process the Capacity Credit allocation window opens prior to the commencement of a Trading Month. Therefore, some Market Participants may allocate Capacity Credit for October 2023 in September 2023 under the current Market Procedure, and others could allocate in October or November under the new WEM Procedure. The same applies for the September 2023 Trading Month because its allocation window under the current Market Procedure extends part 1 October 2023. </a:t>
                      </a:r>
                    </a:p>
                    <a:p>
                      <a:pPr>
                        <a:spcBef>
                          <a:spcPts val="0"/>
                        </a:spcBef>
                        <a:spcAft>
                          <a:spcPts val="600"/>
                        </a:spcAft>
                      </a:pPr>
                      <a:r>
                        <a:rPr lang="en-AU" sz="1400"/>
                        <a:t>The stakeholder recommended AEMO reviews and amends these paragraphs, amends the capacity credit allocation window [to] address this or works with EPWA on additional transitional WEM Rules.</a:t>
                      </a:r>
                    </a:p>
                  </a:txBody>
                  <a:tcPr/>
                </a:tc>
                <a:tc>
                  <a:txBody>
                    <a:bodyPr/>
                    <a:lstStyle/>
                    <a:p>
                      <a:pPr>
                        <a:spcBef>
                          <a:spcPts val="0"/>
                        </a:spcBef>
                        <a:spcAft>
                          <a:spcPts val="600"/>
                        </a:spcAft>
                      </a:pPr>
                      <a:r>
                        <a:rPr lang="en-AU" sz="1400" i="1"/>
                        <a:t>AEMO is working with EPWA to include transitional provisions in the Tranche 6 amending rules. </a:t>
                      </a:r>
                    </a:p>
                    <a:p>
                      <a:pPr>
                        <a:spcBef>
                          <a:spcPts val="0"/>
                        </a:spcBef>
                        <a:spcAft>
                          <a:spcPts val="600"/>
                        </a:spcAft>
                      </a:pPr>
                      <a:r>
                        <a:rPr lang="en-AU" sz="1400" i="1"/>
                        <a:t>AEMO encourages stakeholders to also raise any WEM Rules based issues with EPWA so that they can consider feedback as part of their amendments to rules and gazettal packages.</a:t>
                      </a:r>
                    </a:p>
                  </a:txBody>
                  <a:tcPr/>
                </a:tc>
                <a:extLst>
                  <a:ext uri="{0D108BD9-81ED-4DB2-BD59-A6C34878D82A}">
                    <a16:rowId xmlns:a16="http://schemas.microsoft.com/office/drawing/2014/main" val="2256603880"/>
                  </a:ext>
                </a:extLst>
              </a:tr>
            </a:tbl>
          </a:graphicData>
        </a:graphic>
      </p:graphicFrame>
      <p:sp>
        <p:nvSpPr>
          <p:cNvPr id="4" name="Slide Number Placeholder 3">
            <a:extLst>
              <a:ext uri="{FF2B5EF4-FFF2-40B4-BE49-F238E27FC236}">
                <a16:creationId xmlns:a16="http://schemas.microsoft.com/office/drawing/2014/main" id="{BC122798-5063-4984-A05C-75BF0124D2A2}"/>
              </a:ext>
            </a:extLst>
          </p:cNvPr>
          <p:cNvSpPr>
            <a:spLocks noGrp="1"/>
          </p:cNvSpPr>
          <p:nvPr>
            <p:ph type="sldNum" sz="quarter" idx="12"/>
          </p:nvPr>
        </p:nvSpPr>
        <p:spPr>
          <a:xfrm>
            <a:off x="11641808" y="6356350"/>
            <a:ext cx="550192" cy="365125"/>
          </a:xfrm>
        </p:spPr>
        <p:txBody>
          <a:bodyPr/>
          <a:lstStyle/>
          <a:p>
            <a:fld id="{713AB538-E724-0A46-AEB0-E520B1BBAFEE}" type="slidenum">
              <a:rPr lang="en-US" smtClean="0"/>
              <a:pPr/>
              <a:t>3</a:t>
            </a:fld>
            <a:endParaRPr lang="en-US"/>
          </a:p>
        </p:txBody>
      </p:sp>
    </p:spTree>
    <p:extLst>
      <p:ext uri="{BB962C8B-B14F-4D97-AF65-F5344CB8AC3E}">
        <p14:creationId xmlns:p14="http://schemas.microsoft.com/office/powerpoint/2010/main" val="267828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1F79-8EA1-4C5C-8903-FE366961319E}"/>
              </a:ext>
            </a:extLst>
          </p:cNvPr>
          <p:cNvSpPr>
            <a:spLocks noGrp="1"/>
          </p:cNvSpPr>
          <p:nvPr>
            <p:ph type="title"/>
          </p:nvPr>
        </p:nvSpPr>
        <p:spPr>
          <a:xfrm>
            <a:off x="550191" y="564776"/>
            <a:ext cx="9887917" cy="1219199"/>
          </a:xfrm>
        </p:spPr>
        <p:txBody>
          <a:bodyPr/>
          <a:lstStyle/>
          <a:p>
            <a:r>
              <a:rPr lang="en-AU"/>
              <a:t>AEMO’s response to comments</a:t>
            </a:r>
          </a:p>
        </p:txBody>
      </p:sp>
      <p:graphicFrame>
        <p:nvGraphicFramePr>
          <p:cNvPr id="20" name="Table 20">
            <a:extLst>
              <a:ext uri="{FF2B5EF4-FFF2-40B4-BE49-F238E27FC236}">
                <a16:creationId xmlns:a16="http://schemas.microsoft.com/office/drawing/2014/main" id="{4C380E7C-C379-466F-BFA2-DF812639AD16}"/>
              </a:ext>
            </a:extLst>
          </p:cNvPr>
          <p:cNvGraphicFramePr>
            <a:graphicFrameLocks noGrp="1"/>
          </p:cNvGraphicFramePr>
          <p:nvPr>
            <p:ph idx="1"/>
            <p:extLst>
              <p:ext uri="{D42A27DB-BD31-4B8C-83A1-F6EECF244321}">
                <p14:modId xmlns:p14="http://schemas.microsoft.com/office/powerpoint/2010/main" val="1794238494"/>
              </p:ext>
            </p:extLst>
          </p:nvPr>
        </p:nvGraphicFramePr>
        <p:xfrm>
          <a:off x="550863" y="2090738"/>
          <a:ext cx="11090945" cy="4114800"/>
        </p:xfrm>
        <a:graphic>
          <a:graphicData uri="http://schemas.openxmlformats.org/drawingml/2006/table">
            <a:tbl>
              <a:tblPr firstRow="1" bandRow="1">
                <a:tableStyleId>{7DF18680-E054-41AD-8BC1-D1AEF772440D}</a:tableStyleId>
              </a:tblPr>
              <a:tblGrid>
                <a:gridCol w="1405953">
                  <a:extLst>
                    <a:ext uri="{9D8B030D-6E8A-4147-A177-3AD203B41FA5}">
                      <a16:colId xmlns:a16="http://schemas.microsoft.com/office/drawing/2014/main" val="798462257"/>
                    </a:ext>
                  </a:extLst>
                </a:gridCol>
                <a:gridCol w="4842496">
                  <a:extLst>
                    <a:ext uri="{9D8B030D-6E8A-4147-A177-3AD203B41FA5}">
                      <a16:colId xmlns:a16="http://schemas.microsoft.com/office/drawing/2014/main" val="2015508917"/>
                    </a:ext>
                  </a:extLst>
                </a:gridCol>
                <a:gridCol w="4842496">
                  <a:extLst>
                    <a:ext uri="{9D8B030D-6E8A-4147-A177-3AD203B41FA5}">
                      <a16:colId xmlns:a16="http://schemas.microsoft.com/office/drawing/2014/main" val="3692573686"/>
                    </a:ext>
                  </a:extLst>
                </a:gridCol>
              </a:tblGrid>
              <a:tr h="288796">
                <a:tc>
                  <a:txBody>
                    <a:bodyPr/>
                    <a:lstStyle/>
                    <a:p>
                      <a:pPr>
                        <a:spcBef>
                          <a:spcPts val="0"/>
                        </a:spcBef>
                        <a:spcAft>
                          <a:spcPts val="600"/>
                        </a:spcAft>
                      </a:pPr>
                      <a:r>
                        <a:rPr lang="en-AU" sz="1400"/>
                        <a:t>Procedure Paragraph(s)</a:t>
                      </a:r>
                    </a:p>
                  </a:txBody>
                  <a:tcPr/>
                </a:tc>
                <a:tc>
                  <a:txBody>
                    <a:bodyPr/>
                    <a:lstStyle/>
                    <a:p>
                      <a:pPr>
                        <a:spcBef>
                          <a:spcPts val="0"/>
                        </a:spcBef>
                        <a:spcAft>
                          <a:spcPts val="600"/>
                        </a:spcAft>
                      </a:pPr>
                      <a:r>
                        <a:rPr lang="en-AU" sz="1400"/>
                        <a:t>Submission</a:t>
                      </a:r>
                    </a:p>
                  </a:txBody>
                  <a:tcPr/>
                </a:tc>
                <a:tc>
                  <a:txBody>
                    <a:bodyPr/>
                    <a:lstStyle/>
                    <a:p>
                      <a:pPr>
                        <a:spcBef>
                          <a:spcPts val="0"/>
                        </a:spcBef>
                        <a:spcAft>
                          <a:spcPts val="600"/>
                        </a:spcAft>
                      </a:pPr>
                      <a:r>
                        <a:rPr lang="en-AU" sz="1400"/>
                        <a:t>AEMO’s Response</a:t>
                      </a:r>
                    </a:p>
                  </a:txBody>
                  <a:tcPr/>
                </a:tc>
                <a:extLst>
                  <a:ext uri="{0D108BD9-81ED-4DB2-BD59-A6C34878D82A}">
                    <a16:rowId xmlns:a16="http://schemas.microsoft.com/office/drawing/2014/main" val="3255702977"/>
                  </a:ext>
                </a:extLst>
              </a:tr>
              <a:tr h="2084326">
                <a:tc>
                  <a:txBody>
                    <a:bodyPr/>
                    <a:lstStyle/>
                    <a:p>
                      <a:pPr>
                        <a:spcBef>
                          <a:spcPts val="0"/>
                        </a:spcBef>
                        <a:spcAft>
                          <a:spcPts val="600"/>
                        </a:spcAft>
                      </a:pPr>
                      <a:r>
                        <a:rPr lang="it-IT" sz="1400" b="1"/>
                        <a:t>2.2.1(c)</a:t>
                      </a:r>
                    </a:p>
                    <a:p>
                      <a:pPr>
                        <a:spcBef>
                          <a:spcPts val="0"/>
                        </a:spcBef>
                        <a:spcAft>
                          <a:spcPts val="600"/>
                        </a:spcAft>
                      </a:pPr>
                      <a:r>
                        <a:rPr lang="it-IT" sz="1400" b="1"/>
                        <a:t>2.2.1(e) </a:t>
                      </a:r>
                    </a:p>
                    <a:p>
                      <a:pPr>
                        <a:spcBef>
                          <a:spcPts val="0"/>
                        </a:spcBef>
                        <a:spcAft>
                          <a:spcPts val="600"/>
                        </a:spcAft>
                      </a:pPr>
                      <a:r>
                        <a:rPr lang="it-IT" sz="1400" b="1"/>
                        <a:t>Figure 1</a:t>
                      </a:r>
                    </a:p>
                  </a:txBody>
                  <a:tcPr/>
                </a:tc>
                <a:tc>
                  <a:txBody>
                    <a:bodyPr/>
                    <a:lstStyle/>
                    <a:p>
                      <a:pPr>
                        <a:spcBef>
                          <a:spcPts val="0"/>
                        </a:spcBef>
                        <a:spcAft>
                          <a:spcPts val="600"/>
                        </a:spcAft>
                      </a:pPr>
                      <a:r>
                        <a:rPr lang="en-AU" sz="1400"/>
                        <a:t>Stakeholder advised that it appears there could be a situation where both clauses 4.30.4 and 4.30.11 of the WEM Rules could apply. This would be a situation where:</a:t>
                      </a:r>
                    </a:p>
                    <a:p>
                      <a:pPr marL="285750" indent="-285750">
                        <a:spcBef>
                          <a:spcPts val="0"/>
                        </a:spcBef>
                        <a:spcAft>
                          <a:spcPts val="600"/>
                        </a:spcAft>
                        <a:buFont typeface="Arial" panose="020B0604020202020204" pitchFamily="34" charset="0"/>
                        <a:buChar char="•"/>
                      </a:pPr>
                      <a:r>
                        <a:rPr lang="en-AU" sz="1400"/>
                        <a:t>the number of Capacity Credits proposed to be allocated exceeds the number or Capacity Credits that are able to be bilaterally traded; and</a:t>
                      </a:r>
                    </a:p>
                    <a:p>
                      <a:pPr marL="285750" indent="-285750">
                        <a:spcBef>
                          <a:spcPts val="0"/>
                        </a:spcBef>
                        <a:spcAft>
                          <a:spcPts val="600"/>
                        </a:spcAft>
                        <a:buFont typeface="Arial" panose="020B0604020202020204" pitchFamily="34" charset="0"/>
                        <a:buChar char="•"/>
                      </a:pPr>
                      <a:r>
                        <a:rPr lang="en-AU" sz="1400"/>
                        <a:t>the number of Capacity Credit allocations for a Facility exceeds the number of Capacity Credits held for that Facility.</a:t>
                      </a:r>
                    </a:p>
                    <a:p>
                      <a:pPr>
                        <a:spcBef>
                          <a:spcPts val="0"/>
                        </a:spcBef>
                        <a:spcAft>
                          <a:spcPts val="600"/>
                        </a:spcAft>
                      </a:pPr>
                      <a:r>
                        <a:rPr lang="en-AU" sz="1400"/>
                        <a:t>The stakeholder advised they believe the WEM Procedure doesn’t outline whether AEMO is to reject or amend the submission in this instance. </a:t>
                      </a:r>
                    </a:p>
                    <a:p>
                      <a:pPr>
                        <a:spcBef>
                          <a:spcPts val="0"/>
                        </a:spcBef>
                        <a:spcAft>
                          <a:spcPts val="600"/>
                        </a:spcAft>
                      </a:pPr>
                      <a:r>
                        <a:rPr lang="en-AU" sz="1400"/>
                        <a:t>The stakeholder suggested Figure 1 of the Procedure could be interpreted that it is rejected, however, the stakeholder recommends this is clarified/stated explicitly.</a:t>
                      </a:r>
                    </a:p>
                  </a:txBody>
                  <a:tcPr/>
                </a:tc>
                <a:tc>
                  <a:txBody>
                    <a:bodyPr/>
                    <a:lstStyle/>
                    <a:p>
                      <a:pPr>
                        <a:spcBef>
                          <a:spcPts val="0"/>
                        </a:spcBef>
                        <a:spcAft>
                          <a:spcPts val="600"/>
                        </a:spcAft>
                      </a:pPr>
                      <a:r>
                        <a:rPr lang="en-AU" sz="1400" i="1"/>
                        <a:t>The situation outlined is not possible to occur at the same time, as clause 4.30.4 relates to a Capacity Credit Allocation Submission, and clause 4.30.11 applies to a Capacity Credit Allocation.</a:t>
                      </a:r>
                    </a:p>
                    <a:p>
                      <a:pPr>
                        <a:spcBef>
                          <a:spcPts val="0"/>
                        </a:spcBef>
                        <a:spcAft>
                          <a:spcPts val="600"/>
                        </a:spcAft>
                      </a:pPr>
                      <a:r>
                        <a:rPr lang="en-AU" sz="1400" i="1"/>
                        <a:t>A Capacity Credit Allocation only exists after the Capacity Credit Allocation Submission has been approved by AEMO.</a:t>
                      </a:r>
                    </a:p>
                    <a:p>
                      <a:pPr>
                        <a:spcBef>
                          <a:spcPts val="0"/>
                        </a:spcBef>
                        <a:spcAft>
                          <a:spcPts val="600"/>
                        </a:spcAft>
                      </a:pPr>
                      <a:r>
                        <a:rPr lang="en-AU" sz="1400" i="1"/>
                        <a:t>No amendments to the WEM Procedure are proposed in relation to this issue.</a:t>
                      </a:r>
                    </a:p>
                  </a:txBody>
                  <a:tcPr/>
                </a:tc>
                <a:extLst>
                  <a:ext uri="{0D108BD9-81ED-4DB2-BD59-A6C34878D82A}">
                    <a16:rowId xmlns:a16="http://schemas.microsoft.com/office/drawing/2014/main" val="2256603880"/>
                  </a:ext>
                </a:extLst>
              </a:tr>
            </a:tbl>
          </a:graphicData>
        </a:graphic>
      </p:graphicFrame>
      <p:sp>
        <p:nvSpPr>
          <p:cNvPr id="4" name="Slide Number Placeholder 3">
            <a:extLst>
              <a:ext uri="{FF2B5EF4-FFF2-40B4-BE49-F238E27FC236}">
                <a16:creationId xmlns:a16="http://schemas.microsoft.com/office/drawing/2014/main" id="{BC122798-5063-4984-A05C-75BF0124D2A2}"/>
              </a:ext>
            </a:extLst>
          </p:cNvPr>
          <p:cNvSpPr>
            <a:spLocks noGrp="1"/>
          </p:cNvSpPr>
          <p:nvPr>
            <p:ph type="sldNum" sz="quarter" idx="12"/>
          </p:nvPr>
        </p:nvSpPr>
        <p:spPr>
          <a:xfrm>
            <a:off x="11641808" y="6356350"/>
            <a:ext cx="550192" cy="365125"/>
          </a:xfrm>
        </p:spPr>
        <p:txBody>
          <a:bodyPr/>
          <a:lstStyle/>
          <a:p>
            <a:fld id="{713AB538-E724-0A46-AEB0-E520B1BBAFEE}" type="slidenum">
              <a:rPr lang="en-US" smtClean="0"/>
              <a:pPr/>
              <a:t>4</a:t>
            </a:fld>
            <a:endParaRPr lang="en-US"/>
          </a:p>
        </p:txBody>
      </p:sp>
    </p:spTree>
    <p:extLst>
      <p:ext uri="{BB962C8B-B14F-4D97-AF65-F5344CB8AC3E}">
        <p14:creationId xmlns:p14="http://schemas.microsoft.com/office/powerpoint/2010/main" val="51369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1F79-8EA1-4C5C-8903-FE366961319E}"/>
              </a:ext>
            </a:extLst>
          </p:cNvPr>
          <p:cNvSpPr>
            <a:spLocks noGrp="1"/>
          </p:cNvSpPr>
          <p:nvPr>
            <p:ph type="title"/>
          </p:nvPr>
        </p:nvSpPr>
        <p:spPr>
          <a:xfrm>
            <a:off x="550191" y="564776"/>
            <a:ext cx="9887917" cy="1219199"/>
          </a:xfrm>
        </p:spPr>
        <p:txBody>
          <a:bodyPr/>
          <a:lstStyle/>
          <a:p>
            <a:r>
              <a:rPr lang="en-AU"/>
              <a:t>AEMO’s response to comments</a:t>
            </a:r>
          </a:p>
        </p:txBody>
      </p:sp>
      <p:graphicFrame>
        <p:nvGraphicFramePr>
          <p:cNvPr id="20" name="Table 20">
            <a:extLst>
              <a:ext uri="{FF2B5EF4-FFF2-40B4-BE49-F238E27FC236}">
                <a16:creationId xmlns:a16="http://schemas.microsoft.com/office/drawing/2014/main" id="{4C380E7C-C379-466F-BFA2-DF812639AD16}"/>
              </a:ext>
            </a:extLst>
          </p:cNvPr>
          <p:cNvGraphicFramePr>
            <a:graphicFrameLocks noGrp="1"/>
          </p:cNvGraphicFramePr>
          <p:nvPr>
            <p:ph idx="1"/>
            <p:extLst>
              <p:ext uri="{D42A27DB-BD31-4B8C-83A1-F6EECF244321}">
                <p14:modId xmlns:p14="http://schemas.microsoft.com/office/powerpoint/2010/main" val="3036171802"/>
              </p:ext>
            </p:extLst>
          </p:nvPr>
        </p:nvGraphicFramePr>
        <p:xfrm>
          <a:off x="550863" y="2090738"/>
          <a:ext cx="11090945" cy="4404360"/>
        </p:xfrm>
        <a:graphic>
          <a:graphicData uri="http://schemas.openxmlformats.org/drawingml/2006/table">
            <a:tbl>
              <a:tblPr firstRow="1" bandRow="1">
                <a:tableStyleId>{7DF18680-E054-41AD-8BC1-D1AEF772440D}</a:tableStyleId>
              </a:tblPr>
              <a:tblGrid>
                <a:gridCol w="1405953">
                  <a:extLst>
                    <a:ext uri="{9D8B030D-6E8A-4147-A177-3AD203B41FA5}">
                      <a16:colId xmlns:a16="http://schemas.microsoft.com/office/drawing/2014/main" val="798462257"/>
                    </a:ext>
                  </a:extLst>
                </a:gridCol>
                <a:gridCol w="4842496">
                  <a:extLst>
                    <a:ext uri="{9D8B030D-6E8A-4147-A177-3AD203B41FA5}">
                      <a16:colId xmlns:a16="http://schemas.microsoft.com/office/drawing/2014/main" val="2015508917"/>
                    </a:ext>
                  </a:extLst>
                </a:gridCol>
                <a:gridCol w="4842496">
                  <a:extLst>
                    <a:ext uri="{9D8B030D-6E8A-4147-A177-3AD203B41FA5}">
                      <a16:colId xmlns:a16="http://schemas.microsoft.com/office/drawing/2014/main" val="3692573686"/>
                    </a:ext>
                  </a:extLst>
                </a:gridCol>
              </a:tblGrid>
              <a:tr h="258564">
                <a:tc>
                  <a:txBody>
                    <a:bodyPr/>
                    <a:lstStyle/>
                    <a:p>
                      <a:pPr>
                        <a:spcBef>
                          <a:spcPts val="0"/>
                        </a:spcBef>
                        <a:spcAft>
                          <a:spcPts val="600"/>
                        </a:spcAft>
                      </a:pPr>
                      <a:r>
                        <a:rPr lang="en-AU" sz="1400"/>
                        <a:t>Procedure Paragraph(s)</a:t>
                      </a:r>
                    </a:p>
                  </a:txBody>
                  <a:tcPr/>
                </a:tc>
                <a:tc>
                  <a:txBody>
                    <a:bodyPr/>
                    <a:lstStyle/>
                    <a:p>
                      <a:pPr>
                        <a:spcBef>
                          <a:spcPts val="0"/>
                        </a:spcBef>
                        <a:spcAft>
                          <a:spcPts val="600"/>
                        </a:spcAft>
                      </a:pPr>
                      <a:r>
                        <a:rPr lang="en-AU" sz="1400"/>
                        <a:t>Submission</a:t>
                      </a:r>
                    </a:p>
                  </a:txBody>
                  <a:tcPr/>
                </a:tc>
                <a:tc>
                  <a:txBody>
                    <a:bodyPr/>
                    <a:lstStyle/>
                    <a:p>
                      <a:pPr>
                        <a:spcBef>
                          <a:spcPts val="0"/>
                        </a:spcBef>
                        <a:spcAft>
                          <a:spcPts val="600"/>
                        </a:spcAft>
                      </a:pPr>
                      <a:r>
                        <a:rPr lang="en-AU" sz="1400"/>
                        <a:t>AEMO’s Response</a:t>
                      </a:r>
                    </a:p>
                  </a:txBody>
                  <a:tcPr/>
                </a:tc>
                <a:extLst>
                  <a:ext uri="{0D108BD9-81ED-4DB2-BD59-A6C34878D82A}">
                    <a16:rowId xmlns:a16="http://schemas.microsoft.com/office/drawing/2014/main" val="3255702977"/>
                  </a:ext>
                </a:extLst>
              </a:tr>
              <a:tr h="1939234">
                <a:tc>
                  <a:txBody>
                    <a:bodyPr/>
                    <a:lstStyle/>
                    <a:p>
                      <a:pPr>
                        <a:spcBef>
                          <a:spcPts val="0"/>
                        </a:spcBef>
                        <a:spcAft>
                          <a:spcPts val="600"/>
                        </a:spcAft>
                      </a:pPr>
                      <a:r>
                        <a:rPr lang="it-IT" sz="1400" b="1"/>
                        <a:t>2.2.1(c)</a:t>
                      </a:r>
                    </a:p>
                    <a:p>
                      <a:pPr>
                        <a:spcBef>
                          <a:spcPts val="0"/>
                        </a:spcBef>
                        <a:spcAft>
                          <a:spcPts val="600"/>
                        </a:spcAft>
                      </a:pPr>
                      <a:r>
                        <a:rPr lang="it-IT" sz="1400" b="1"/>
                        <a:t>2.2.1(e) </a:t>
                      </a:r>
                    </a:p>
                    <a:p>
                      <a:pPr>
                        <a:spcBef>
                          <a:spcPts val="0"/>
                        </a:spcBef>
                        <a:spcAft>
                          <a:spcPts val="600"/>
                        </a:spcAft>
                      </a:pPr>
                      <a:r>
                        <a:rPr lang="it-IT" sz="1400" b="1"/>
                        <a:t>Figure 1</a:t>
                      </a:r>
                    </a:p>
                  </a:txBody>
                  <a:tcPr/>
                </a:tc>
                <a:tc>
                  <a:txBody>
                    <a:bodyPr/>
                    <a:lstStyle/>
                    <a:p>
                      <a:pPr>
                        <a:spcBef>
                          <a:spcPts val="0"/>
                        </a:spcBef>
                        <a:spcAft>
                          <a:spcPts val="600"/>
                        </a:spcAft>
                      </a:pPr>
                      <a:r>
                        <a:rPr lang="en-AU" sz="1400"/>
                        <a:t>Stakeholder advised the WEM Procedure doesn’t outline what occurs in the following circumstances when a new submission is provided in place of a standing submission:</a:t>
                      </a:r>
                    </a:p>
                    <a:p>
                      <a:pPr marL="285750" indent="-285750">
                        <a:spcBef>
                          <a:spcPts val="0"/>
                        </a:spcBef>
                        <a:spcAft>
                          <a:spcPts val="600"/>
                        </a:spcAft>
                        <a:buFont typeface="Arial" panose="020B0604020202020204" pitchFamily="34" charset="0"/>
                        <a:buChar char="•"/>
                      </a:pPr>
                      <a:r>
                        <a:rPr lang="en-AU" sz="1400"/>
                        <a:t>In the case the new submission is rejected, does the standing submission apply?</a:t>
                      </a:r>
                    </a:p>
                    <a:p>
                      <a:pPr marL="285750" indent="-285750">
                        <a:spcBef>
                          <a:spcPts val="0"/>
                        </a:spcBef>
                        <a:spcAft>
                          <a:spcPts val="600"/>
                        </a:spcAft>
                        <a:buFont typeface="Arial" panose="020B0604020202020204" pitchFamily="34" charset="0"/>
                        <a:buChar char="•"/>
                      </a:pPr>
                      <a:r>
                        <a:rPr lang="en-AU" sz="1400"/>
                        <a:t>In the case the new submission requires amendment, is it amended or does the standing submission apply?</a:t>
                      </a:r>
                    </a:p>
                    <a:p>
                      <a:pPr>
                        <a:spcBef>
                          <a:spcPts val="0"/>
                        </a:spcBef>
                        <a:spcAft>
                          <a:spcPts val="600"/>
                        </a:spcAft>
                      </a:pPr>
                      <a:r>
                        <a:rPr lang="en-AU" sz="1400"/>
                        <a:t>The stakeholder recommends AEMO clarifies/states this explicitly.</a:t>
                      </a:r>
                    </a:p>
                  </a:txBody>
                  <a:tcPr/>
                </a:tc>
                <a:tc>
                  <a:txBody>
                    <a:bodyPr/>
                    <a:lstStyle/>
                    <a:p>
                      <a:pPr>
                        <a:spcBef>
                          <a:spcPts val="0"/>
                        </a:spcBef>
                        <a:spcAft>
                          <a:spcPts val="600"/>
                        </a:spcAft>
                      </a:pPr>
                      <a:r>
                        <a:rPr lang="en-AU" sz="1400" i="1"/>
                        <a:t>Capacity Credit Allocation Submissions are not made ‘in place of’ a Capacity Credit Allocation Standing Submission List as suggested in the stakeholder’s scenarios. The current rules, and proposed reform rules permit multiple Capacity Credit Allocations for a Facility for a Trading Day.</a:t>
                      </a:r>
                    </a:p>
                    <a:p>
                      <a:pPr>
                        <a:spcBef>
                          <a:spcPts val="0"/>
                        </a:spcBef>
                        <a:spcAft>
                          <a:spcPts val="600"/>
                        </a:spcAft>
                      </a:pPr>
                      <a:r>
                        <a:rPr lang="en-AU" sz="1400" i="1"/>
                        <a:t>AEMO would like to reiterate the following:</a:t>
                      </a:r>
                    </a:p>
                    <a:p>
                      <a:pPr marL="171450" indent="-171450">
                        <a:spcBef>
                          <a:spcPts val="0"/>
                        </a:spcBef>
                        <a:spcAft>
                          <a:spcPts val="600"/>
                        </a:spcAft>
                        <a:buFont typeface="Arial" panose="020B0604020202020204" pitchFamily="34" charset="0"/>
                        <a:buChar char="•"/>
                      </a:pPr>
                      <a:r>
                        <a:rPr lang="en-AU" sz="1400" i="1"/>
                        <a:t>the Capacity Credit Allocation Standing Submission List is used to generate Capacity Credit Allocation Submissions (WEM Procedure 2.2.1(a))</a:t>
                      </a:r>
                    </a:p>
                    <a:p>
                      <a:pPr marL="171450" indent="-171450">
                        <a:spcBef>
                          <a:spcPts val="0"/>
                        </a:spcBef>
                        <a:spcAft>
                          <a:spcPts val="600"/>
                        </a:spcAft>
                        <a:buFont typeface="Arial" panose="020B0604020202020204" pitchFamily="34" charset="0"/>
                        <a:buChar char="•"/>
                      </a:pPr>
                      <a:r>
                        <a:rPr lang="en-AU" sz="1400" i="1"/>
                        <a:t>Participants may also make standalone Capacity Credit Allocation Submissions. (WEM Procedure 2.2.1(b))</a:t>
                      </a:r>
                    </a:p>
                    <a:p>
                      <a:pPr marL="171450" indent="-171450">
                        <a:spcBef>
                          <a:spcPts val="0"/>
                        </a:spcBef>
                        <a:spcAft>
                          <a:spcPts val="600"/>
                        </a:spcAft>
                        <a:buFont typeface="Arial" panose="020B0604020202020204" pitchFamily="34" charset="0"/>
                        <a:buChar char="•"/>
                      </a:pPr>
                      <a:r>
                        <a:rPr lang="en-AU" sz="1400" i="1"/>
                        <a:t>All Capacity Credit Allocation Submissions are approved/rejected by AEMO in the order they are received (WEM Procedure 2.1.2)</a:t>
                      </a:r>
                    </a:p>
                    <a:p>
                      <a:pPr>
                        <a:spcBef>
                          <a:spcPts val="0"/>
                        </a:spcBef>
                        <a:spcAft>
                          <a:spcPts val="600"/>
                        </a:spcAft>
                      </a:pPr>
                      <a:r>
                        <a:rPr lang="en-AU" sz="1400" i="1"/>
                        <a:t>No amendments to the WEM Procedure are proposed in relation to this issue.</a:t>
                      </a:r>
                    </a:p>
                  </a:txBody>
                  <a:tcPr/>
                </a:tc>
                <a:extLst>
                  <a:ext uri="{0D108BD9-81ED-4DB2-BD59-A6C34878D82A}">
                    <a16:rowId xmlns:a16="http://schemas.microsoft.com/office/drawing/2014/main" val="2256603880"/>
                  </a:ext>
                </a:extLst>
              </a:tr>
            </a:tbl>
          </a:graphicData>
        </a:graphic>
      </p:graphicFrame>
      <p:sp>
        <p:nvSpPr>
          <p:cNvPr id="4" name="Slide Number Placeholder 3">
            <a:extLst>
              <a:ext uri="{FF2B5EF4-FFF2-40B4-BE49-F238E27FC236}">
                <a16:creationId xmlns:a16="http://schemas.microsoft.com/office/drawing/2014/main" id="{BC122798-5063-4984-A05C-75BF0124D2A2}"/>
              </a:ext>
            </a:extLst>
          </p:cNvPr>
          <p:cNvSpPr>
            <a:spLocks noGrp="1"/>
          </p:cNvSpPr>
          <p:nvPr>
            <p:ph type="sldNum" sz="quarter" idx="12"/>
          </p:nvPr>
        </p:nvSpPr>
        <p:spPr>
          <a:xfrm>
            <a:off x="11641808" y="6356350"/>
            <a:ext cx="550192" cy="365125"/>
          </a:xfrm>
        </p:spPr>
        <p:txBody>
          <a:bodyPr/>
          <a:lstStyle/>
          <a:p>
            <a:fld id="{713AB538-E724-0A46-AEB0-E520B1BBAFEE}" type="slidenum">
              <a:rPr lang="en-US" smtClean="0"/>
              <a:pPr/>
              <a:t>5</a:t>
            </a:fld>
            <a:endParaRPr lang="en-US"/>
          </a:p>
        </p:txBody>
      </p:sp>
    </p:spTree>
    <p:extLst>
      <p:ext uri="{BB962C8B-B14F-4D97-AF65-F5344CB8AC3E}">
        <p14:creationId xmlns:p14="http://schemas.microsoft.com/office/powerpoint/2010/main" val="1539351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1F79-8EA1-4C5C-8903-FE366961319E}"/>
              </a:ext>
            </a:extLst>
          </p:cNvPr>
          <p:cNvSpPr>
            <a:spLocks noGrp="1"/>
          </p:cNvSpPr>
          <p:nvPr>
            <p:ph type="title"/>
          </p:nvPr>
        </p:nvSpPr>
        <p:spPr>
          <a:xfrm>
            <a:off x="550191" y="564776"/>
            <a:ext cx="9887917" cy="1219199"/>
          </a:xfrm>
        </p:spPr>
        <p:txBody>
          <a:bodyPr/>
          <a:lstStyle/>
          <a:p>
            <a:r>
              <a:rPr lang="en-AU"/>
              <a:t>AEMO’s response to comments</a:t>
            </a:r>
          </a:p>
        </p:txBody>
      </p:sp>
      <p:graphicFrame>
        <p:nvGraphicFramePr>
          <p:cNvPr id="7" name="Table 20">
            <a:extLst>
              <a:ext uri="{FF2B5EF4-FFF2-40B4-BE49-F238E27FC236}">
                <a16:creationId xmlns:a16="http://schemas.microsoft.com/office/drawing/2014/main" id="{85951C32-D09A-4CE8-BDC5-AA5B4FBDC86E}"/>
              </a:ext>
            </a:extLst>
          </p:cNvPr>
          <p:cNvGraphicFramePr>
            <a:graphicFrameLocks noGrp="1"/>
          </p:cNvGraphicFramePr>
          <p:nvPr>
            <p:ph idx="1"/>
            <p:extLst>
              <p:ext uri="{D42A27DB-BD31-4B8C-83A1-F6EECF244321}">
                <p14:modId xmlns:p14="http://schemas.microsoft.com/office/powerpoint/2010/main" val="4174702870"/>
              </p:ext>
            </p:extLst>
          </p:nvPr>
        </p:nvGraphicFramePr>
        <p:xfrm>
          <a:off x="550863" y="2090738"/>
          <a:ext cx="11090945" cy="2255520"/>
        </p:xfrm>
        <a:graphic>
          <a:graphicData uri="http://schemas.openxmlformats.org/drawingml/2006/table">
            <a:tbl>
              <a:tblPr firstRow="1" bandRow="1">
                <a:tableStyleId>{93296810-A885-4BE3-A3E7-6D5BEEA58F35}</a:tableStyleId>
              </a:tblPr>
              <a:tblGrid>
                <a:gridCol w="1405953">
                  <a:extLst>
                    <a:ext uri="{9D8B030D-6E8A-4147-A177-3AD203B41FA5}">
                      <a16:colId xmlns:a16="http://schemas.microsoft.com/office/drawing/2014/main" val="798462257"/>
                    </a:ext>
                  </a:extLst>
                </a:gridCol>
                <a:gridCol w="4842496">
                  <a:extLst>
                    <a:ext uri="{9D8B030D-6E8A-4147-A177-3AD203B41FA5}">
                      <a16:colId xmlns:a16="http://schemas.microsoft.com/office/drawing/2014/main" val="2015508917"/>
                    </a:ext>
                  </a:extLst>
                </a:gridCol>
                <a:gridCol w="4842496">
                  <a:extLst>
                    <a:ext uri="{9D8B030D-6E8A-4147-A177-3AD203B41FA5}">
                      <a16:colId xmlns:a16="http://schemas.microsoft.com/office/drawing/2014/main" val="3692573686"/>
                    </a:ext>
                  </a:extLst>
                </a:gridCol>
              </a:tblGrid>
              <a:tr h="0">
                <a:tc>
                  <a:txBody>
                    <a:bodyPr/>
                    <a:lstStyle/>
                    <a:p>
                      <a:pPr>
                        <a:spcBef>
                          <a:spcPts val="0"/>
                        </a:spcBef>
                        <a:spcAft>
                          <a:spcPts val="600"/>
                        </a:spcAft>
                      </a:pPr>
                      <a:r>
                        <a:rPr lang="en-AU" sz="1400"/>
                        <a:t>Procedure Paragraph(s)</a:t>
                      </a:r>
                    </a:p>
                  </a:txBody>
                  <a:tcPr/>
                </a:tc>
                <a:tc>
                  <a:txBody>
                    <a:bodyPr/>
                    <a:lstStyle/>
                    <a:p>
                      <a:pPr>
                        <a:spcBef>
                          <a:spcPts val="0"/>
                        </a:spcBef>
                        <a:spcAft>
                          <a:spcPts val="600"/>
                        </a:spcAft>
                      </a:pPr>
                      <a:r>
                        <a:rPr lang="en-AU" sz="1400"/>
                        <a:t>Submission</a:t>
                      </a:r>
                    </a:p>
                  </a:txBody>
                  <a:tcPr/>
                </a:tc>
                <a:tc>
                  <a:txBody>
                    <a:bodyPr/>
                    <a:lstStyle/>
                    <a:p>
                      <a:pPr>
                        <a:spcBef>
                          <a:spcPts val="0"/>
                        </a:spcBef>
                        <a:spcAft>
                          <a:spcPts val="600"/>
                        </a:spcAft>
                      </a:pPr>
                      <a:r>
                        <a:rPr lang="en-AU" sz="1400"/>
                        <a:t>AEMO’s Response</a:t>
                      </a:r>
                    </a:p>
                  </a:txBody>
                  <a:tcPr/>
                </a:tc>
                <a:extLst>
                  <a:ext uri="{0D108BD9-81ED-4DB2-BD59-A6C34878D82A}">
                    <a16:rowId xmlns:a16="http://schemas.microsoft.com/office/drawing/2014/main" val="3255702977"/>
                  </a:ext>
                </a:extLst>
              </a:tr>
              <a:tr h="771677">
                <a:tc>
                  <a:txBody>
                    <a:bodyPr/>
                    <a:lstStyle/>
                    <a:p>
                      <a:pPr>
                        <a:spcBef>
                          <a:spcPts val="0"/>
                        </a:spcBef>
                        <a:spcAft>
                          <a:spcPts val="600"/>
                        </a:spcAft>
                      </a:pPr>
                      <a:endParaRPr lang="it-IT" sz="1400"/>
                    </a:p>
                  </a:txBody>
                  <a:tcPr/>
                </a:tc>
                <a:tc>
                  <a:txBody>
                    <a:bodyPr/>
                    <a:lstStyle/>
                    <a:p>
                      <a:pPr>
                        <a:spcBef>
                          <a:spcPts val="0"/>
                        </a:spcBef>
                        <a:spcAft>
                          <a:spcPts val="600"/>
                        </a:spcAft>
                      </a:pPr>
                      <a:r>
                        <a:rPr lang="en-AU" sz="1400"/>
                        <a:t>Stakeholder advised the WEM Procedure doesn’t appear to include an obligation for AEMO to provide notice to the relevant Market Participants that the allocation has been accepted. The stakeholder suggested the WEM Procedure be amended to require AEMO to provide such a notice. </a:t>
                      </a:r>
                    </a:p>
                    <a:p>
                      <a:pPr>
                        <a:spcBef>
                          <a:spcPts val="0"/>
                        </a:spcBef>
                        <a:spcAft>
                          <a:spcPts val="600"/>
                        </a:spcAft>
                      </a:pPr>
                      <a:r>
                        <a:rPr lang="en-AU" sz="1400"/>
                        <a:t>[There are notification requirements for amendments and withdrawals, but not acceptance without amendment.]</a:t>
                      </a:r>
                    </a:p>
                  </a:txBody>
                  <a:tcPr/>
                </a:tc>
                <a:tc>
                  <a:txBody>
                    <a:bodyPr/>
                    <a:lstStyle/>
                    <a:p>
                      <a:pPr>
                        <a:spcBef>
                          <a:spcPts val="0"/>
                        </a:spcBef>
                        <a:spcAft>
                          <a:spcPts val="600"/>
                        </a:spcAft>
                      </a:pPr>
                      <a:r>
                        <a:rPr lang="en-AU" sz="1400" i="1"/>
                        <a:t>WEM Reform rule 4.30.3(c) and 4.30.3(d) place obligations on AEMO to notify participants when approving or rejecting a Capacity Credit Allocation submission. </a:t>
                      </a:r>
                    </a:p>
                    <a:p>
                      <a:pPr>
                        <a:spcBef>
                          <a:spcPts val="0"/>
                        </a:spcBef>
                        <a:spcAft>
                          <a:spcPts val="600"/>
                        </a:spcAft>
                      </a:pPr>
                      <a:r>
                        <a:rPr lang="en-AU" sz="1400" i="1"/>
                        <a:t>These clauses are referenced in paragraph 5.1.1 of the proposed WEM Procedure.</a:t>
                      </a:r>
                    </a:p>
                    <a:p>
                      <a:pPr>
                        <a:spcBef>
                          <a:spcPts val="0"/>
                        </a:spcBef>
                        <a:spcAft>
                          <a:spcPts val="600"/>
                        </a:spcAft>
                      </a:pPr>
                      <a:r>
                        <a:rPr lang="en-AU" sz="1400" i="1"/>
                        <a:t>No amendments to the WEM Procedure are proposed in relation to this issue.</a:t>
                      </a:r>
                    </a:p>
                  </a:txBody>
                  <a:tcPr/>
                </a:tc>
                <a:extLst>
                  <a:ext uri="{0D108BD9-81ED-4DB2-BD59-A6C34878D82A}">
                    <a16:rowId xmlns:a16="http://schemas.microsoft.com/office/drawing/2014/main" val="2256603880"/>
                  </a:ext>
                </a:extLst>
              </a:tr>
            </a:tbl>
          </a:graphicData>
        </a:graphic>
      </p:graphicFrame>
      <p:sp>
        <p:nvSpPr>
          <p:cNvPr id="4" name="Slide Number Placeholder 3">
            <a:extLst>
              <a:ext uri="{FF2B5EF4-FFF2-40B4-BE49-F238E27FC236}">
                <a16:creationId xmlns:a16="http://schemas.microsoft.com/office/drawing/2014/main" id="{BC122798-5063-4984-A05C-75BF0124D2A2}"/>
              </a:ext>
            </a:extLst>
          </p:cNvPr>
          <p:cNvSpPr>
            <a:spLocks noGrp="1"/>
          </p:cNvSpPr>
          <p:nvPr>
            <p:ph type="sldNum" sz="quarter" idx="12"/>
          </p:nvPr>
        </p:nvSpPr>
        <p:spPr>
          <a:xfrm>
            <a:off x="11641808" y="6356350"/>
            <a:ext cx="550192" cy="365125"/>
          </a:xfrm>
        </p:spPr>
        <p:txBody>
          <a:bodyPr/>
          <a:lstStyle/>
          <a:p>
            <a:fld id="{713AB538-E724-0A46-AEB0-E520B1BBAFEE}" type="slidenum">
              <a:rPr lang="en-US" smtClean="0"/>
              <a:pPr/>
              <a:t>6</a:t>
            </a:fld>
            <a:endParaRPr lang="en-US"/>
          </a:p>
        </p:txBody>
      </p:sp>
    </p:spTree>
    <p:extLst>
      <p:ext uri="{BB962C8B-B14F-4D97-AF65-F5344CB8AC3E}">
        <p14:creationId xmlns:p14="http://schemas.microsoft.com/office/powerpoint/2010/main" val="253528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02B9A11-801E-4A09-89C5-54D8D6D273A3}"/>
              </a:ext>
            </a:extLst>
          </p:cNvPr>
          <p:cNvSpPr>
            <a:spLocks noGrp="1"/>
          </p:cNvSpPr>
          <p:nvPr>
            <p:ph type="title"/>
          </p:nvPr>
        </p:nvSpPr>
        <p:spPr/>
        <p:txBody>
          <a:bodyPr/>
          <a:lstStyle/>
          <a:p>
            <a:r>
              <a:rPr lang="en-AU"/>
              <a:t>Next steps</a:t>
            </a:r>
          </a:p>
        </p:txBody>
      </p:sp>
      <p:sp>
        <p:nvSpPr>
          <p:cNvPr id="5" name="Content Placeholder 4">
            <a:extLst>
              <a:ext uri="{FF2B5EF4-FFF2-40B4-BE49-F238E27FC236}">
                <a16:creationId xmlns:a16="http://schemas.microsoft.com/office/drawing/2014/main" id="{69163789-19D4-48AC-8027-217F8539CFD0}"/>
              </a:ext>
            </a:extLst>
          </p:cNvPr>
          <p:cNvSpPr>
            <a:spLocks noGrp="1"/>
          </p:cNvSpPr>
          <p:nvPr>
            <p:ph idx="1"/>
          </p:nvPr>
        </p:nvSpPr>
        <p:spPr/>
        <p:txBody>
          <a:bodyPr>
            <a:normAutofit/>
          </a:bodyPr>
          <a:lstStyle/>
          <a:p>
            <a:r>
              <a:rPr lang="en-AU"/>
              <a:t>Provisional final Procedure expected to be published in early May 2022.</a:t>
            </a:r>
          </a:p>
          <a:p>
            <a:r>
              <a:rPr lang="en-AU"/>
              <a:t>AEMO’s Summary of submissions to be published with the provisional final Procedure.</a:t>
            </a:r>
          </a:p>
          <a:p>
            <a:endParaRPr lang="en-AU"/>
          </a:p>
          <a:p>
            <a:r>
              <a:rPr lang="en-AU"/>
              <a:t>Email any questions to </a:t>
            </a:r>
            <a:r>
              <a:rPr lang="en-AU">
                <a:hlinkClick r:id="rId2"/>
              </a:rPr>
              <a:t>WA.ETS@aemo.com.au</a:t>
            </a:r>
            <a:r>
              <a:rPr lang="en-AU"/>
              <a:t> </a:t>
            </a:r>
          </a:p>
        </p:txBody>
      </p:sp>
    </p:spTree>
    <p:extLst>
      <p:ext uri="{BB962C8B-B14F-4D97-AF65-F5344CB8AC3E}">
        <p14:creationId xmlns:p14="http://schemas.microsoft.com/office/powerpoint/2010/main" val="2237104834"/>
      </p:ext>
    </p:extLst>
  </p:cSld>
  <p:clrMapOvr>
    <a:masterClrMapping/>
  </p:clrMapOvr>
</p:sld>
</file>

<file path=ppt/theme/theme1.xml><?xml version="1.0" encoding="utf-8"?>
<a:theme xmlns:a="http://schemas.openxmlformats.org/drawingml/2006/main" name="Office Theme">
  <a:themeElements>
    <a:clrScheme name="AEMO">
      <a:dk1>
        <a:srgbClr val="424242"/>
      </a:dk1>
      <a:lt1>
        <a:srgbClr val="FFFFFF"/>
      </a:lt1>
      <a:dk2>
        <a:srgbClr val="3C1053"/>
      </a:dk2>
      <a:lt2>
        <a:srgbClr val="EEEEF0"/>
      </a:lt2>
      <a:accent1>
        <a:srgbClr val="6B3077"/>
      </a:accent1>
      <a:accent2>
        <a:srgbClr val="A3519B"/>
      </a:accent2>
      <a:accent3>
        <a:srgbClr val="9B2241"/>
      </a:accent3>
      <a:accent4>
        <a:srgbClr val="FDD26E"/>
      </a:accent4>
      <a:accent5>
        <a:srgbClr val="A1D883"/>
      </a:accent5>
      <a:accent6>
        <a:srgbClr val="40C1AC"/>
      </a:accent6>
      <a:hlink>
        <a:srgbClr val="606EB2"/>
      </a:hlink>
      <a:folHlink>
        <a:srgbClr val="A3DBE8"/>
      </a:folHlink>
    </a:clrScheme>
    <a:fontScheme name="AEMO Fonts">
      <a:majorFont>
        <a:latin typeface="Century Gothic"/>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5DEB77C-B1A9-FB49-B7C0-5732F81BA0F6}" vid="{DB416059-6C35-D24E-A01D-7D6C96D491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7D1E205BFB644BBCC8E4195270FD3E" ma:contentTypeVersion="2" ma:contentTypeDescription="Create a new document." ma:contentTypeScope="" ma:versionID="86589b54a39523007c38c4be8220192c">
  <xsd:schema xmlns:xsd="http://www.w3.org/2001/XMLSchema" xmlns:xs="http://www.w3.org/2001/XMLSchema" xmlns:p="http://schemas.microsoft.com/office/2006/metadata/properties" xmlns:ns2="d0053c54-b3e3-4740-aedc-88d5127ed2c7" targetNamespace="http://schemas.microsoft.com/office/2006/metadata/properties" ma:root="true" ma:fieldsID="6dbb13052b2e6f139457ec9c4d0089bf" ns2:_="">
    <xsd:import namespace="d0053c54-b3e3-4740-aedc-88d5127ed2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53c54-b3e3-4740-aedc-88d5127ed2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5CB663-AE7D-407C-AF3F-63116E7A3394}">
  <ds:schemaRefs>
    <ds:schemaRef ds:uri="http://schemas.microsoft.com/sharepoint/v3/contenttype/forms"/>
  </ds:schemaRefs>
</ds:datastoreItem>
</file>

<file path=customXml/itemProps2.xml><?xml version="1.0" encoding="utf-8"?>
<ds:datastoreItem xmlns:ds="http://schemas.openxmlformats.org/officeDocument/2006/customXml" ds:itemID="{34DE703B-CA03-4CEC-A9A6-F4F0ADF61049}">
  <ds:schemaRefs>
    <ds:schemaRef ds:uri="30d9f3aa-8f73-4fc1-9941-788648c2898b"/>
    <ds:schemaRef ds:uri="800869b4-ccc3-4d92-8f27-4117a93afe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 ds:uri="ae967e83-de13-40e0-a995-6066b04f8f46"/>
  </ds:schemaRefs>
</ds:datastoreItem>
</file>

<file path=customXml/itemProps3.xml><?xml version="1.0" encoding="utf-8"?>
<ds:datastoreItem xmlns:ds="http://schemas.openxmlformats.org/officeDocument/2006/customXml" ds:itemID="{063B1876-0A41-4BEC-B544-39A338AE6286}"/>
</file>

<file path=docProps/app.xml><?xml version="1.0" encoding="utf-8"?>
<Properties xmlns="http://schemas.openxmlformats.org/officeDocument/2006/extended-properties" xmlns:vt="http://schemas.openxmlformats.org/officeDocument/2006/docPropsVTypes">
  <Template>AEMO_Presentation_Template</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WEM Procedure: Capacity Credit Allocations (CCA)</vt:lpstr>
      <vt:lpstr>Context</vt:lpstr>
      <vt:lpstr>AEMO’s response to comments</vt:lpstr>
      <vt:lpstr>AEMO’s response to comments</vt:lpstr>
      <vt:lpstr>AEMO’s response to comments</vt:lpstr>
      <vt:lpstr>AEMO’s response to comments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Alex Gillespie</dc:creator>
  <cp:revision>3</cp:revision>
  <dcterms:created xsi:type="dcterms:W3CDTF">2022-03-22T03:01:21Z</dcterms:created>
  <dcterms:modified xsi:type="dcterms:W3CDTF">2022-05-03T00:19:19Z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0x0101001E7D1E205BFB644BBCC8E4195270FD3E</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y fmtid="{D5CDD505-2E9C-101B-9397-08002B2CF9AE}" pid="6" name="TriggerFlowInfo">
    <vt:lpwstr/>
  </property>
  <property fmtid="{D5CDD505-2E9C-101B-9397-08002B2CF9AE}" pid="7" name="n48c0e796e4048278b990f60b6de340e">
    <vt:lpwstr/>
  </property>
  <property fmtid="{D5CDD505-2E9C-101B-9397-08002B2CF9AE}" pid="8" name="AEMO Communication Document Type1">
    <vt:lpwstr/>
  </property>
</Properties>
</file>