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59" r:id="rId5"/>
    <p:sldId id="534" r:id="rId6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97AC"/>
    <a:srgbClr val="7A97AB"/>
    <a:srgbClr val="E2CFF1"/>
    <a:srgbClr val="002E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21BF8A-A107-43B4-9A6D-F2C878AF296E}" v="11" dt="2021-06-24T00:34:34.3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4" d="100"/>
          <a:sy n="34" d="100"/>
        </p:scale>
        <p:origin x="21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00F04-CF83-4C58-84D4-5C92A57CE7DA}" type="datetimeFigureOut">
              <a:rPr lang="en-AU" smtClean="0"/>
              <a:t>28/06/2021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6D3D21-E514-4B46-8C34-B21554489F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555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9E53E-A8A1-4336-AE34-60B4B40AD7EB}" type="datetimeFigureOut">
              <a:rPr lang="en-AU" smtClean="0"/>
              <a:t>28/06/2021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DFFD-2E90-45CC-B6C5-B8464A651C63}" type="slidenum">
              <a:rPr lang="en-AU" smtClean="0"/>
              <a:t>‹#›</a:t>
            </a:fld>
            <a:endParaRPr lang="en-AU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EE4491B-0F47-4B2F-A4AA-2EC1DB41D693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157810049"/>
              </p:ext>
            </p:extLst>
          </p:nvPr>
        </p:nvGraphicFramePr>
        <p:xfrm>
          <a:off x="0" y="0"/>
          <a:ext cx="9601197" cy="128016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2467">
                  <a:extLst>
                    <a:ext uri="{9D8B030D-6E8A-4147-A177-3AD203B41FA5}">
                      <a16:colId xmlns:a16="http://schemas.microsoft.com/office/drawing/2014/main" val="36830708"/>
                    </a:ext>
                  </a:extLst>
                </a:gridCol>
                <a:gridCol w="831873">
                  <a:extLst>
                    <a:ext uri="{9D8B030D-6E8A-4147-A177-3AD203B41FA5}">
                      <a16:colId xmlns:a16="http://schemas.microsoft.com/office/drawing/2014/main" val="974152472"/>
                    </a:ext>
                  </a:extLst>
                </a:gridCol>
                <a:gridCol w="831873">
                  <a:extLst>
                    <a:ext uri="{9D8B030D-6E8A-4147-A177-3AD203B41FA5}">
                      <a16:colId xmlns:a16="http://schemas.microsoft.com/office/drawing/2014/main" val="2173231636"/>
                    </a:ext>
                  </a:extLst>
                </a:gridCol>
                <a:gridCol w="831873">
                  <a:extLst>
                    <a:ext uri="{9D8B030D-6E8A-4147-A177-3AD203B41FA5}">
                      <a16:colId xmlns:a16="http://schemas.microsoft.com/office/drawing/2014/main" val="1989196940"/>
                    </a:ext>
                  </a:extLst>
                </a:gridCol>
                <a:gridCol w="831873">
                  <a:extLst>
                    <a:ext uri="{9D8B030D-6E8A-4147-A177-3AD203B41FA5}">
                      <a16:colId xmlns:a16="http://schemas.microsoft.com/office/drawing/2014/main" val="2642523379"/>
                    </a:ext>
                  </a:extLst>
                </a:gridCol>
                <a:gridCol w="831873">
                  <a:extLst>
                    <a:ext uri="{9D8B030D-6E8A-4147-A177-3AD203B41FA5}">
                      <a16:colId xmlns:a16="http://schemas.microsoft.com/office/drawing/2014/main" val="1690656787"/>
                    </a:ext>
                  </a:extLst>
                </a:gridCol>
                <a:gridCol w="831873">
                  <a:extLst>
                    <a:ext uri="{9D8B030D-6E8A-4147-A177-3AD203B41FA5}">
                      <a16:colId xmlns:a16="http://schemas.microsoft.com/office/drawing/2014/main" val="1694387838"/>
                    </a:ext>
                  </a:extLst>
                </a:gridCol>
                <a:gridCol w="831873">
                  <a:extLst>
                    <a:ext uri="{9D8B030D-6E8A-4147-A177-3AD203B41FA5}">
                      <a16:colId xmlns:a16="http://schemas.microsoft.com/office/drawing/2014/main" val="3776298899"/>
                    </a:ext>
                  </a:extLst>
                </a:gridCol>
                <a:gridCol w="831873">
                  <a:extLst>
                    <a:ext uri="{9D8B030D-6E8A-4147-A177-3AD203B41FA5}">
                      <a16:colId xmlns:a16="http://schemas.microsoft.com/office/drawing/2014/main" val="1700438734"/>
                    </a:ext>
                  </a:extLst>
                </a:gridCol>
                <a:gridCol w="831873">
                  <a:extLst>
                    <a:ext uri="{9D8B030D-6E8A-4147-A177-3AD203B41FA5}">
                      <a16:colId xmlns:a16="http://schemas.microsoft.com/office/drawing/2014/main" val="3291710253"/>
                    </a:ext>
                  </a:extLst>
                </a:gridCol>
                <a:gridCol w="831873">
                  <a:extLst>
                    <a:ext uri="{9D8B030D-6E8A-4147-A177-3AD203B41FA5}">
                      <a16:colId xmlns:a16="http://schemas.microsoft.com/office/drawing/2014/main" val="2227963605"/>
                    </a:ext>
                  </a:extLst>
                </a:gridCol>
              </a:tblGrid>
              <a:tr h="1054050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AU" sz="1100" b="1" u="none" strike="noStrike">
                          <a:solidFill>
                            <a:schemeClr val="bg1"/>
                          </a:solidFill>
                          <a:effectLst/>
                        </a:rPr>
                        <a:t>Foundation Regulatory Reform - Joint Industry Plan</a:t>
                      </a:r>
                      <a:endParaRPr lang="en-AU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>
                    <a:solidFill>
                      <a:srgbClr val="002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539890"/>
                  </a:ext>
                </a:extLst>
              </a:tr>
              <a:tr h="1385531">
                <a:tc>
                  <a:txBody>
                    <a:bodyPr/>
                    <a:lstStyle/>
                    <a:p>
                      <a:pPr algn="l" fontAlgn="b"/>
                      <a:r>
                        <a:rPr lang="en-AU" sz="1100" b="1" u="none" strike="noStrike">
                          <a:solidFill>
                            <a:schemeClr val="bg1"/>
                          </a:solidFill>
                          <a:effectLst/>
                        </a:rPr>
                        <a:t>Level 0 Milestones</a:t>
                      </a:r>
                      <a:endParaRPr lang="en-AU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002E6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1683711"/>
                  </a:ext>
                </a:extLst>
              </a:tr>
              <a:tr h="1385531">
                <a:tc>
                  <a:txBody>
                    <a:bodyPr/>
                    <a:lstStyle/>
                    <a:p>
                      <a:pPr algn="l" fontAlgn="b"/>
                      <a:r>
                        <a:rPr lang="en-AU" sz="1100" b="1" u="none" strike="noStrike">
                          <a:solidFill>
                            <a:schemeClr val="bg1"/>
                          </a:solidFill>
                          <a:effectLst/>
                        </a:rPr>
                        <a:t>WA Government &amp; ETIU</a:t>
                      </a:r>
                      <a:endParaRPr lang="en-AU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002E6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0480781"/>
                  </a:ext>
                </a:extLst>
              </a:tr>
              <a:tr h="1385531">
                <a:tc>
                  <a:txBody>
                    <a:bodyPr/>
                    <a:lstStyle/>
                    <a:p>
                      <a:pPr algn="l" fontAlgn="b"/>
                      <a:r>
                        <a:rPr lang="en-AU" sz="1100" b="1" u="none" strike="noStrike">
                          <a:solidFill>
                            <a:schemeClr val="bg1"/>
                          </a:solidFill>
                          <a:effectLst/>
                        </a:rPr>
                        <a:t>AEMO</a:t>
                      </a:r>
                      <a:endParaRPr lang="en-AU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002E6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5311936"/>
                  </a:ext>
                </a:extLst>
              </a:tr>
              <a:tr h="1385531">
                <a:tc>
                  <a:txBody>
                    <a:bodyPr/>
                    <a:lstStyle/>
                    <a:p>
                      <a:pPr algn="l" fontAlgn="b"/>
                      <a:r>
                        <a:rPr lang="en-AU" sz="1100" b="1" u="none" strike="noStrike">
                          <a:solidFill>
                            <a:schemeClr val="bg1"/>
                          </a:solidFill>
                          <a:effectLst/>
                        </a:rPr>
                        <a:t>ERA</a:t>
                      </a:r>
                      <a:endParaRPr lang="en-AU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002E6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5322383"/>
                  </a:ext>
                </a:extLst>
              </a:tr>
              <a:tr h="1385531">
                <a:tc>
                  <a:txBody>
                    <a:bodyPr/>
                    <a:lstStyle/>
                    <a:p>
                      <a:pPr algn="l" fontAlgn="b"/>
                      <a:r>
                        <a:rPr lang="en-AU" sz="1100" b="1" u="none" strike="noStrike">
                          <a:solidFill>
                            <a:schemeClr val="bg1"/>
                          </a:solidFill>
                          <a:effectLst/>
                        </a:rPr>
                        <a:t>Western Power</a:t>
                      </a:r>
                      <a:endParaRPr lang="en-AU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002E6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0106167"/>
                  </a:ext>
                </a:extLst>
              </a:tr>
              <a:tr h="1385531">
                <a:tc>
                  <a:txBody>
                    <a:bodyPr/>
                    <a:lstStyle/>
                    <a:p>
                      <a:pPr algn="l" fontAlgn="b"/>
                      <a:r>
                        <a:rPr lang="en-AU" sz="1100" b="1" u="none" strike="noStrike">
                          <a:solidFill>
                            <a:schemeClr val="bg1"/>
                          </a:solidFill>
                          <a:effectLst/>
                        </a:rPr>
                        <a:t>Synergy</a:t>
                      </a:r>
                      <a:endParaRPr lang="en-AU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002E6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406099"/>
                  </a:ext>
                </a:extLst>
              </a:tr>
              <a:tr h="1385531">
                <a:tc>
                  <a:txBody>
                    <a:bodyPr/>
                    <a:lstStyle/>
                    <a:p>
                      <a:pPr algn="l" fontAlgn="b"/>
                      <a:r>
                        <a:rPr lang="en-AU" sz="1100" b="1" u="none" strike="noStrike">
                          <a:solidFill>
                            <a:schemeClr val="bg1"/>
                          </a:solidFill>
                          <a:effectLst/>
                        </a:rPr>
                        <a:t>IPPs</a:t>
                      </a:r>
                      <a:endParaRPr lang="en-AU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002E6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7198826"/>
                  </a:ext>
                </a:extLst>
              </a:tr>
              <a:tr h="1385531">
                <a:tc>
                  <a:txBody>
                    <a:bodyPr/>
                    <a:lstStyle/>
                    <a:p>
                      <a:pPr algn="l" fontAlgn="b"/>
                      <a:r>
                        <a:rPr lang="en-AU" sz="1100" b="1" u="none" strike="noStrike">
                          <a:solidFill>
                            <a:schemeClr val="bg1"/>
                          </a:solidFill>
                          <a:effectLst/>
                        </a:rPr>
                        <a:t>Retailers</a:t>
                      </a:r>
                      <a:endParaRPr lang="en-AU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solidFill>
                      <a:srgbClr val="002E6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5689388"/>
                  </a:ext>
                </a:extLst>
              </a:tr>
              <a:tr h="213945"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u="none" strike="noStrike">
                          <a:effectLst/>
                        </a:rPr>
                        <a:t>Q3</a:t>
                      </a:r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u="none" strike="noStrike">
                          <a:effectLst/>
                        </a:rPr>
                        <a:t>Q4</a:t>
                      </a:r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u="none" strike="noStrike">
                          <a:effectLst/>
                        </a:rPr>
                        <a:t>Q1</a:t>
                      </a:r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u="none" strike="noStrike">
                          <a:effectLst/>
                        </a:rPr>
                        <a:t>Q2</a:t>
                      </a:r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u="none" strike="noStrike">
                          <a:effectLst/>
                        </a:rPr>
                        <a:t>Q3</a:t>
                      </a:r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u="none" strike="noStrike">
                          <a:effectLst/>
                        </a:rPr>
                        <a:t>Q4</a:t>
                      </a:r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u="none" strike="noStrike">
                          <a:effectLst/>
                        </a:rPr>
                        <a:t>Q1</a:t>
                      </a:r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u="none" strike="noStrike">
                          <a:effectLst/>
                        </a:rPr>
                        <a:t>Q2</a:t>
                      </a:r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u="none" strike="noStrike">
                          <a:effectLst/>
                        </a:rPr>
                        <a:t>Q3</a:t>
                      </a:r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u="none" strike="noStrike">
                          <a:effectLst/>
                        </a:rPr>
                        <a:t>Q4</a:t>
                      </a:r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7190371"/>
                  </a:ext>
                </a:extLst>
              </a:tr>
              <a:tr h="449361">
                <a:tc>
                  <a:txBody>
                    <a:bodyPr/>
                    <a:lstStyle/>
                    <a:p>
                      <a:pPr algn="l" fontAlgn="b"/>
                      <a:endParaRPr lang="en-A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AU" sz="1400" b="1" u="none" strike="noStrike">
                          <a:effectLst/>
                        </a:rPr>
                        <a:t>2020</a:t>
                      </a:r>
                      <a:endParaRPr lang="en-AU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AU" sz="1400" b="1" u="none" strike="noStrike">
                          <a:effectLst/>
                        </a:rPr>
                        <a:t>2021</a:t>
                      </a:r>
                      <a:endParaRPr lang="en-AU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AU" sz="1400" b="1" u="none" strike="noStrike">
                          <a:effectLst/>
                        </a:rPr>
                        <a:t>2022</a:t>
                      </a:r>
                      <a:endParaRPr lang="en-AU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978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4253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9E53E-A8A1-4336-AE34-60B4B40AD7EB}" type="datetimeFigureOut">
              <a:rPr lang="en-AU" smtClean="0"/>
              <a:t>28/06/2021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DFFD-2E90-45CC-B6C5-B8464A651C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6393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9E53E-A8A1-4336-AE34-60B4B40AD7EB}" type="datetimeFigureOut">
              <a:rPr lang="en-AU" smtClean="0"/>
              <a:t>28/06/2021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DFFD-2E90-45CC-B6C5-B8464A651C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0175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9E53E-A8A1-4336-AE34-60B4B40AD7EB}" type="datetimeFigureOut">
              <a:rPr lang="en-AU" smtClean="0"/>
              <a:t>28/06/2021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DFFD-2E90-45CC-B6C5-B8464A651C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3167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4E48A96-8B6B-4FBA-AA6C-9BB8CCF497C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602112054"/>
              </p:ext>
            </p:extLst>
          </p:nvPr>
        </p:nvGraphicFramePr>
        <p:xfrm>
          <a:off x="0" y="0"/>
          <a:ext cx="9601193" cy="127842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0863">
                  <a:extLst>
                    <a:ext uri="{9D8B030D-6E8A-4147-A177-3AD203B41FA5}">
                      <a16:colId xmlns:a16="http://schemas.microsoft.com/office/drawing/2014/main" val="36830708"/>
                    </a:ext>
                  </a:extLst>
                </a:gridCol>
                <a:gridCol w="851033">
                  <a:extLst>
                    <a:ext uri="{9D8B030D-6E8A-4147-A177-3AD203B41FA5}">
                      <a16:colId xmlns:a16="http://schemas.microsoft.com/office/drawing/2014/main" val="974152472"/>
                    </a:ext>
                  </a:extLst>
                </a:gridCol>
                <a:gridCol w="851033">
                  <a:extLst>
                    <a:ext uri="{9D8B030D-6E8A-4147-A177-3AD203B41FA5}">
                      <a16:colId xmlns:a16="http://schemas.microsoft.com/office/drawing/2014/main" val="2173231636"/>
                    </a:ext>
                  </a:extLst>
                </a:gridCol>
                <a:gridCol w="851033">
                  <a:extLst>
                    <a:ext uri="{9D8B030D-6E8A-4147-A177-3AD203B41FA5}">
                      <a16:colId xmlns:a16="http://schemas.microsoft.com/office/drawing/2014/main" val="1989196940"/>
                    </a:ext>
                  </a:extLst>
                </a:gridCol>
                <a:gridCol w="851033">
                  <a:extLst>
                    <a:ext uri="{9D8B030D-6E8A-4147-A177-3AD203B41FA5}">
                      <a16:colId xmlns:a16="http://schemas.microsoft.com/office/drawing/2014/main" val="2642523379"/>
                    </a:ext>
                  </a:extLst>
                </a:gridCol>
                <a:gridCol w="851033">
                  <a:extLst>
                    <a:ext uri="{9D8B030D-6E8A-4147-A177-3AD203B41FA5}">
                      <a16:colId xmlns:a16="http://schemas.microsoft.com/office/drawing/2014/main" val="1690656787"/>
                    </a:ext>
                  </a:extLst>
                </a:gridCol>
                <a:gridCol w="851033">
                  <a:extLst>
                    <a:ext uri="{9D8B030D-6E8A-4147-A177-3AD203B41FA5}">
                      <a16:colId xmlns:a16="http://schemas.microsoft.com/office/drawing/2014/main" val="1694387838"/>
                    </a:ext>
                  </a:extLst>
                </a:gridCol>
                <a:gridCol w="851033">
                  <a:extLst>
                    <a:ext uri="{9D8B030D-6E8A-4147-A177-3AD203B41FA5}">
                      <a16:colId xmlns:a16="http://schemas.microsoft.com/office/drawing/2014/main" val="3776298899"/>
                    </a:ext>
                  </a:extLst>
                </a:gridCol>
                <a:gridCol w="851033">
                  <a:extLst>
                    <a:ext uri="{9D8B030D-6E8A-4147-A177-3AD203B41FA5}">
                      <a16:colId xmlns:a16="http://schemas.microsoft.com/office/drawing/2014/main" val="1700438734"/>
                    </a:ext>
                  </a:extLst>
                </a:gridCol>
                <a:gridCol w="851033">
                  <a:extLst>
                    <a:ext uri="{9D8B030D-6E8A-4147-A177-3AD203B41FA5}">
                      <a16:colId xmlns:a16="http://schemas.microsoft.com/office/drawing/2014/main" val="3291710253"/>
                    </a:ext>
                  </a:extLst>
                </a:gridCol>
                <a:gridCol w="851033">
                  <a:extLst>
                    <a:ext uri="{9D8B030D-6E8A-4147-A177-3AD203B41FA5}">
                      <a16:colId xmlns:a16="http://schemas.microsoft.com/office/drawing/2014/main" val="2227963605"/>
                    </a:ext>
                  </a:extLst>
                </a:gridCol>
              </a:tblGrid>
              <a:tr h="1056290"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en-AU" sz="180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Energy Transformation Strategy</a:t>
                      </a:r>
                    </a:p>
                    <a:p>
                      <a:pPr algn="ctr" fontAlgn="b"/>
                      <a:r>
                        <a:rPr lang="en-AU" sz="140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Foundation Regulatory Reform - Joint Industry Plan</a:t>
                      </a:r>
                    </a:p>
                  </a:txBody>
                  <a:tcPr marL="36000" marR="36000" marT="72000" marB="72000">
                    <a:lnL w="12700" cap="flat" cmpd="sng" algn="ctr">
                      <a:solidFill>
                        <a:srgbClr val="7A97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A97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A97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7A97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539890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l" fontAlgn="b"/>
                      <a:r>
                        <a:rPr lang="en-AU" sz="105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Level 0 Milestones</a:t>
                      </a:r>
                      <a:endParaRPr lang="en-AU" sz="105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7A97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A97A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1683711"/>
                  </a:ext>
                </a:extLst>
              </a:tr>
              <a:tr h="5004000">
                <a:tc>
                  <a:txBody>
                    <a:bodyPr/>
                    <a:lstStyle/>
                    <a:p>
                      <a:pPr algn="l" fontAlgn="b"/>
                      <a:r>
                        <a:rPr lang="en-AU" sz="105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AEMO</a:t>
                      </a:r>
                      <a:endParaRPr lang="en-AU" sz="105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7A97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A97A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5311936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l" fontAlgn="b"/>
                      <a:r>
                        <a:rPr lang="en-AU" sz="105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Taskforce, ETIU &amp; ERA</a:t>
                      </a:r>
                      <a:endParaRPr lang="en-AU" sz="105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7A97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A97A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075606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pPr marL="0" marR="0" lvl="0" indent="0" algn="l" defTabSz="96012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Western Power</a:t>
                      </a:r>
                      <a:endParaRPr lang="en-AU" sz="105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b"/>
                      <a:endParaRPr lang="en-AU" sz="105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7A97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A97A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5322383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pPr algn="l" fontAlgn="b"/>
                      <a:r>
                        <a:rPr lang="en-AU" sz="105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Synergy</a:t>
                      </a:r>
                      <a:endParaRPr lang="en-AU" sz="105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7A97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A97A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406099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pPr algn="l" fontAlgn="b"/>
                      <a:r>
                        <a:rPr lang="en-AU" sz="105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IPPs &amp; Retailers</a:t>
                      </a:r>
                      <a:endParaRPr lang="en-AU" sz="105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7A97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A97A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5689388"/>
                  </a:ext>
                </a:extLst>
              </a:tr>
              <a:tr h="203589">
                <a:tc rowSpan="2">
                  <a:txBody>
                    <a:bodyPr/>
                    <a:lstStyle/>
                    <a:p>
                      <a:pPr algn="l" fontAlgn="b"/>
                      <a:endParaRPr lang="en-AU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7A97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7A97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A97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Q3</a:t>
                      </a:r>
                      <a:endParaRPr lang="en-AU" sz="11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7A97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Q4</a:t>
                      </a:r>
                      <a:endParaRPr lang="en-AU" sz="11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7A97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Q1</a:t>
                      </a:r>
                      <a:endParaRPr lang="en-AU" sz="11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7A97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Q2</a:t>
                      </a:r>
                      <a:endParaRPr lang="en-AU" sz="11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7A97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Q3</a:t>
                      </a:r>
                      <a:endParaRPr lang="en-AU" sz="11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7A97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Q4</a:t>
                      </a:r>
                      <a:endParaRPr lang="en-AU" sz="11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7A97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Q1</a:t>
                      </a:r>
                      <a:endParaRPr lang="en-AU" sz="11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7A97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Q2</a:t>
                      </a:r>
                      <a:endParaRPr lang="en-AU" sz="11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7A97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Q3</a:t>
                      </a:r>
                      <a:endParaRPr lang="en-AU" sz="11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7A97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AU" sz="110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Q4</a:t>
                      </a:r>
                      <a:endParaRPr lang="en-AU" sz="11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rgbClr val="7A97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7A97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7190371"/>
                  </a:ext>
                </a:extLst>
              </a:tr>
              <a:tr h="220385">
                <a:tc vMerge="1">
                  <a:txBody>
                    <a:bodyPr/>
                    <a:lstStyle/>
                    <a:p>
                      <a:pPr algn="l" fontAlgn="b"/>
                      <a:endParaRPr lang="en-AU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7A97A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AU" sz="140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  <a:endParaRPr lang="en-AU" sz="14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rgbClr val="7A97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A97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AU" sz="140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  <a:endParaRPr lang="en-AU" sz="14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rgbClr val="7A97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A97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AU" sz="1400" b="1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en-AU" sz="1400" b="1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lnR w="12700" cap="flat" cmpd="sng" algn="ctr">
                      <a:solidFill>
                        <a:srgbClr val="7A97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7A97A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A97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978701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9417B90A-FCAE-42C1-98E1-FF8CC199A69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47"/>
          <a:stretch/>
        </p:blipFill>
        <p:spPr>
          <a:xfrm>
            <a:off x="7962900" y="53340"/>
            <a:ext cx="1630677" cy="97218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202BB67-2557-4F84-BA97-DA4F7D700071}"/>
              </a:ext>
            </a:extLst>
          </p:cNvPr>
          <p:cNvSpPr/>
          <p:nvPr userDrawn="1"/>
        </p:nvSpPr>
        <p:spPr>
          <a:xfrm>
            <a:off x="7078980" y="1051560"/>
            <a:ext cx="1676401" cy="1130808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rgbClr val="7B97AC">
                  <a:alpha val="75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1200" b="1">
                <a:solidFill>
                  <a:schemeClr val="bg1">
                    <a:lumMod val="65000"/>
                  </a:schemeClr>
                </a:solidFill>
              </a:rPr>
              <a:t>MARKET TRIAL</a:t>
            </a:r>
          </a:p>
        </p:txBody>
      </p:sp>
    </p:spTree>
    <p:extLst>
      <p:ext uri="{BB962C8B-B14F-4D97-AF65-F5344CB8AC3E}">
        <p14:creationId xmlns:p14="http://schemas.microsoft.com/office/powerpoint/2010/main" val="298157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9E53E-A8A1-4336-AE34-60B4B40AD7EB}" type="datetimeFigureOut">
              <a:rPr lang="en-AU" smtClean="0"/>
              <a:t>28/06/2021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DFFD-2E90-45CC-B6C5-B8464A651C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4675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9E53E-A8A1-4336-AE34-60B4B40AD7EB}" type="datetimeFigureOut">
              <a:rPr lang="en-AU" smtClean="0"/>
              <a:t>28/06/2021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DFFD-2E90-45CC-B6C5-B8464A651C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5931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9E53E-A8A1-4336-AE34-60B4B40AD7EB}" type="datetimeFigureOut">
              <a:rPr lang="en-AU" smtClean="0"/>
              <a:t>28/06/2021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DFFD-2E90-45CC-B6C5-B8464A651C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8052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9E53E-A8A1-4336-AE34-60B4B40AD7EB}" type="datetimeFigureOut">
              <a:rPr lang="en-AU" smtClean="0"/>
              <a:t>28/06/2021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DFFD-2E90-45CC-B6C5-B8464A651C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40693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9E53E-A8A1-4336-AE34-60B4B40AD7EB}" type="datetimeFigureOut">
              <a:rPr lang="en-AU" smtClean="0"/>
              <a:t>28/06/2021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DFFD-2E90-45CC-B6C5-B8464A651C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13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9E53E-A8A1-4336-AE34-60B4B40AD7EB}" type="datetimeFigureOut">
              <a:rPr lang="en-AU" smtClean="0"/>
              <a:t>28/06/2021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2DFFD-2E90-45CC-B6C5-B8464A651C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0077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9E53E-A8A1-4336-AE34-60B4B40AD7EB}" type="datetimeFigureOut">
              <a:rPr lang="en-AU" smtClean="0"/>
              <a:t>28/06/2021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2DFFD-2E90-45CC-B6C5-B8464A651C6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3775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Oval 111">
            <a:extLst>
              <a:ext uri="{FF2B5EF4-FFF2-40B4-BE49-F238E27FC236}">
                <a16:creationId xmlns:a16="http://schemas.microsoft.com/office/drawing/2014/main" id="{9A0A10EE-3CB5-4A4D-BB24-F11C568DA3E4}"/>
              </a:ext>
            </a:extLst>
          </p:cNvPr>
          <p:cNvSpPr/>
          <p:nvPr/>
        </p:nvSpPr>
        <p:spPr>
          <a:xfrm>
            <a:off x="2371800" y="5991176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748E0B4-6C49-4DEA-B0F3-DAD45A4B88AD}"/>
              </a:ext>
            </a:extLst>
          </p:cNvPr>
          <p:cNvSpPr txBox="1"/>
          <p:nvPr/>
        </p:nvSpPr>
        <p:spPr>
          <a:xfrm>
            <a:off x="3119986" y="675747"/>
            <a:ext cx="3361220" cy="246221"/>
          </a:xfrm>
          <a:prstGeom prst="rect">
            <a:avLst/>
          </a:prstGeom>
          <a:noFill/>
        </p:spPr>
        <p:txBody>
          <a:bodyPr wrap="square" lIns="36000" tIns="45720" rIns="36000" bIns="45720" rtlCol="0" anchor="t">
            <a:spAutoFit/>
          </a:bodyPr>
          <a:lstStyle/>
          <a:p>
            <a:pPr algn="ctr"/>
            <a:r>
              <a:rPr lang="en-AU" sz="1000" dirty="0">
                <a:solidFill>
                  <a:schemeClr val="bg1"/>
                </a:solidFill>
                <a:latin typeface="Arial"/>
                <a:cs typeface="Arial"/>
              </a:rPr>
              <a:t>Version: 0.7  (DRAFT)            Updated: 24/06/2021</a:t>
            </a:r>
          </a:p>
        </p:txBody>
      </p:sp>
      <p:sp>
        <p:nvSpPr>
          <p:cNvPr id="4" name="Flowchart: Decision 3">
            <a:extLst>
              <a:ext uri="{FF2B5EF4-FFF2-40B4-BE49-F238E27FC236}">
                <a16:creationId xmlns:a16="http://schemas.microsoft.com/office/drawing/2014/main" id="{E0DB5BEA-4F31-4658-BA90-016B287F9B9D}"/>
              </a:ext>
            </a:extLst>
          </p:cNvPr>
          <p:cNvSpPr/>
          <p:nvPr/>
        </p:nvSpPr>
        <p:spPr>
          <a:xfrm>
            <a:off x="2282538" y="1251283"/>
            <a:ext cx="208547" cy="192505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66E774-152F-4DB4-9233-67B29FA1E779}"/>
              </a:ext>
            </a:extLst>
          </p:cNvPr>
          <p:cNvSpPr txBox="1"/>
          <p:nvPr/>
        </p:nvSpPr>
        <p:spPr>
          <a:xfrm>
            <a:off x="1719411" y="1484531"/>
            <a:ext cx="1244102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AU" sz="900"/>
              <a:t>JM001 - Minister Approves</a:t>
            </a:r>
            <a:br>
              <a:rPr lang="en-AU" sz="900"/>
            </a:br>
            <a:r>
              <a:rPr lang="en-AU" sz="900"/>
              <a:t>Tranche 1-3 Rule Changes</a:t>
            </a:r>
          </a:p>
        </p:txBody>
      </p:sp>
      <p:sp>
        <p:nvSpPr>
          <p:cNvPr id="6" name="Flowchart: Decision 5">
            <a:extLst>
              <a:ext uri="{FF2B5EF4-FFF2-40B4-BE49-F238E27FC236}">
                <a16:creationId xmlns:a16="http://schemas.microsoft.com/office/drawing/2014/main" id="{0D5E5A76-BE90-42DC-B22B-2FEBBC3186D7}"/>
              </a:ext>
            </a:extLst>
          </p:cNvPr>
          <p:cNvSpPr/>
          <p:nvPr/>
        </p:nvSpPr>
        <p:spPr>
          <a:xfrm>
            <a:off x="6931890" y="1251283"/>
            <a:ext cx="208547" cy="192505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F80F75-99ED-415D-839D-3C60F5BE7A07}"/>
              </a:ext>
            </a:extLst>
          </p:cNvPr>
          <p:cNvSpPr txBox="1"/>
          <p:nvPr/>
        </p:nvSpPr>
        <p:spPr>
          <a:xfrm>
            <a:off x="6433080" y="1459830"/>
            <a:ext cx="118711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AU" sz="900"/>
              <a:t>JM002 - Market Trial Commences</a:t>
            </a:r>
          </a:p>
        </p:txBody>
      </p:sp>
      <p:sp>
        <p:nvSpPr>
          <p:cNvPr id="9" name="Flowchart: Decision 8">
            <a:extLst>
              <a:ext uri="{FF2B5EF4-FFF2-40B4-BE49-F238E27FC236}">
                <a16:creationId xmlns:a16="http://schemas.microsoft.com/office/drawing/2014/main" id="{99E9AF42-3D19-47CE-A7D4-00AC5795F20B}"/>
              </a:ext>
            </a:extLst>
          </p:cNvPr>
          <p:cNvSpPr/>
          <p:nvPr/>
        </p:nvSpPr>
        <p:spPr>
          <a:xfrm>
            <a:off x="8646891" y="1251283"/>
            <a:ext cx="208547" cy="192505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8B4A8C-6CEC-4C82-ACEC-05DF052A77B3}"/>
              </a:ext>
            </a:extLst>
          </p:cNvPr>
          <p:cNvSpPr txBox="1"/>
          <p:nvPr/>
        </p:nvSpPr>
        <p:spPr>
          <a:xfrm>
            <a:off x="8157606" y="1459830"/>
            <a:ext cx="118711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AU" sz="900"/>
              <a:t>JM003 - SCED </a:t>
            </a:r>
            <a:br>
              <a:rPr lang="en-AU" sz="900"/>
            </a:br>
            <a:r>
              <a:rPr lang="en-AU" sz="900"/>
              <a:t>Go Live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2BC0022F-CAE0-421C-B42F-B1ACAABC8627}"/>
              </a:ext>
            </a:extLst>
          </p:cNvPr>
          <p:cNvSpPr/>
          <p:nvPr/>
        </p:nvSpPr>
        <p:spPr>
          <a:xfrm>
            <a:off x="1590675" y="2057109"/>
            <a:ext cx="7159834" cy="108000"/>
          </a:xfrm>
          <a:prstGeom prst="roundRect">
            <a:avLst/>
          </a:prstGeom>
          <a:solidFill>
            <a:srgbClr val="7A9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/>
              <a:t>SCED Workstream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7877D7B6-430A-4D39-BE50-ED48FF37F585}"/>
              </a:ext>
            </a:extLst>
          </p:cNvPr>
          <p:cNvSpPr/>
          <p:nvPr/>
        </p:nvSpPr>
        <p:spPr>
          <a:xfrm>
            <a:off x="2836844" y="3049913"/>
            <a:ext cx="5904000" cy="108000"/>
          </a:xfrm>
          <a:prstGeom prst="roundRect">
            <a:avLst/>
          </a:prstGeom>
          <a:solidFill>
            <a:srgbClr val="7A9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/>
              <a:t>Settlements Workstream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7F890878-EEBB-4530-A0E5-AACECFCCE04E}"/>
              </a:ext>
            </a:extLst>
          </p:cNvPr>
          <p:cNvSpPr/>
          <p:nvPr/>
        </p:nvSpPr>
        <p:spPr>
          <a:xfrm>
            <a:off x="2218551" y="3779827"/>
            <a:ext cx="5681220" cy="108000"/>
          </a:xfrm>
          <a:prstGeom prst="roundRect">
            <a:avLst/>
          </a:prstGeom>
          <a:solidFill>
            <a:srgbClr val="7A9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dirty="0"/>
              <a:t>System Planning Workstream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CBF0F89D-1635-45A4-A392-4D40E5D5BA61}"/>
              </a:ext>
            </a:extLst>
          </p:cNvPr>
          <p:cNvSpPr/>
          <p:nvPr/>
        </p:nvSpPr>
        <p:spPr>
          <a:xfrm>
            <a:off x="3671036" y="4576416"/>
            <a:ext cx="5076000" cy="108000"/>
          </a:xfrm>
          <a:prstGeom prst="roundRect">
            <a:avLst/>
          </a:prstGeom>
          <a:solidFill>
            <a:srgbClr val="7A9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/>
              <a:t>Legacy Market Workstream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AC9D54C7-C42C-4F61-B541-784C8AE2AFEE}"/>
              </a:ext>
            </a:extLst>
          </p:cNvPr>
          <p:cNvSpPr/>
          <p:nvPr/>
        </p:nvSpPr>
        <p:spPr>
          <a:xfrm>
            <a:off x="1956033" y="5792105"/>
            <a:ext cx="6747475" cy="91610"/>
          </a:xfrm>
          <a:prstGeom prst="roundRect">
            <a:avLst/>
          </a:prstGeom>
          <a:solidFill>
            <a:srgbClr val="7A9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/>
              <a:t>Registrations Workstream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4FDA3BD-6B8F-4132-B629-B213E5BC4921}"/>
              </a:ext>
            </a:extLst>
          </p:cNvPr>
          <p:cNvSpPr txBox="1"/>
          <p:nvPr/>
        </p:nvSpPr>
        <p:spPr>
          <a:xfrm>
            <a:off x="4592754" y="5882201"/>
            <a:ext cx="2157327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800" dirty="0"/>
              <a:t> JM029 - AEMO GPS Repository Live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5CB0FF1F-C795-4931-A49B-C8B7E3F2D528}"/>
              </a:ext>
            </a:extLst>
          </p:cNvPr>
          <p:cNvSpPr/>
          <p:nvPr/>
        </p:nvSpPr>
        <p:spPr>
          <a:xfrm>
            <a:off x="5996930" y="2255997"/>
            <a:ext cx="144000" cy="14400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3C02813-064E-486B-8FAB-CDF640347D47}"/>
              </a:ext>
            </a:extLst>
          </p:cNvPr>
          <p:cNvSpPr txBox="1"/>
          <p:nvPr/>
        </p:nvSpPr>
        <p:spPr>
          <a:xfrm>
            <a:off x="5025911" y="2253260"/>
            <a:ext cx="95196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800" dirty="0"/>
              <a:t>JM020 - WEMDE Interface Details Available 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3ED75064-C615-42C6-840F-8D44FCFD718F}"/>
              </a:ext>
            </a:extLst>
          </p:cNvPr>
          <p:cNvSpPr/>
          <p:nvPr/>
        </p:nvSpPr>
        <p:spPr>
          <a:xfrm>
            <a:off x="4192021" y="2683538"/>
            <a:ext cx="144000" cy="14400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0B7D3842-3E9B-40FE-956D-887EECBDA994}"/>
              </a:ext>
            </a:extLst>
          </p:cNvPr>
          <p:cNvSpPr txBox="1"/>
          <p:nvPr/>
        </p:nvSpPr>
        <p:spPr>
          <a:xfrm>
            <a:off x="3409988" y="2672238"/>
            <a:ext cx="74022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800" dirty="0"/>
              <a:t>JM021 – RTMS Interface Details Available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196A0B21-F2A4-44C7-8EF7-94407FE4D0C4}"/>
              </a:ext>
            </a:extLst>
          </p:cNvPr>
          <p:cNvSpPr/>
          <p:nvPr/>
        </p:nvSpPr>
        <p:spPr>
          <a:xfrm>
            <a:off x="5126303" y="3999859"/>
            <a:ext cx="144000" cy="14400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25AD93C4-78DF-425F-ABD1-BCD3C3597991}"/>
              </a:ext>
            </a:extLst>
          </p:cNvPr>
          <p:cNvSpPr txBox="1"/>
          <p:nvPr/>
        </p:nvSpPr>
        <p:spPr>
          <a:xfrm>
            <a:off x="5327454" y="3952420"/>
            <a:ext cx="1604436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800" dirty="0"/>
              <a:t>JM023 - </a:t>
            </a:r>
            <a:r>
              <a:rPr lang="fr-FR" sz="800" dirty="0"/>
              <a:t>Outage Management Interface Details </a:t>
            </a:r>
            <a:r>
              <a:rPr lang="fr-FR" sz="800" dirty="0" err="1"/>
              <a:t>Available</a:t>
            </a:r>
            <a:endParaRPr lang="en-AU" sz="800" dirty="0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A7C1DA3D-1867-4919-8A4B-F4C71CEC2DD7}"/>
              </a:ext>
            </a:extLst>
          </p:cNvPr>
          <p:cNvSpPr/>
          <p:nvPr/>
        </p:nvSpPr>
        <p:spPr>
          <a:xfrm>
            <a:off x="5653156" y="4336279"/>
            <a:ext cx="144000" cy="14400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D4ED9F18-EE4B-4C02-9ED6-B29D9367D4A1}"/>
              </a:ext>
            </a:extLst>
          </p:cNvPr>
          <p:cNvSpPr txBox="1"/>
          <p:nvPr/>
        </p:nvSpPr>
        <p:spPr>
          <a:xfrm>
            <a:off x="5835256" y="4340274"/>
            <a:ext cx="2887367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800" dirty="0"/>
              <a:t>JM024 - Commissioning Test Interface Details Available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C06F5E77-8381-4238-94B2-D70E3AD2D8C7}"/>
              </a:ext>
            </a:extLst>
          </p:cNvPr>
          <p:cNvSpPr/>
          <p:nvPr/>
        </p:nvSpPr>
        <p:spPr>
          <a:xfrm>
            <a:off x="4888591" y="4705493"/>
            <a:ext cx="144000" cy="14400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FE04FA91-86A4-48E1-8C8A-BE0467405F2A}"/>
              </a:ext>
            </a:extLst>
          </p:cNvPr>
          <p:cNvSpPr txBox="1"/>
          <p:nvPr/>
        </p:nvSpPr>
        <p:spPr>
          <a:xfrm>
            <a:off x="5096370" y="4710187"/>
            <a:ext cx="2549406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800" dirty="0"/>
              <a:t>JM091 - RCM (Year 1) Interface Details Available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DA647CF1-C6CD-4C58-9142-126FDB86F4B8}"/>
              </a:ext>
            </a:extLst>
          </p:cNvPr>
          <p:cNvSpPr/>
          <p:nvPr/>
        </p:nvSpPr>
        <p:spPr>
          <a:xfrm>
            <a:off x="6234730" y="5461828"/>
            <a:ext cx="144000" cy="14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2CFBCC52-65AB-4579-99EF-EDC3D6DDEFC8}"/>
              </a:ext>
            </a:extLst>
          </p:cNvPr>
          <p:cNvSpPr txBox="1"/>
          <p:nvPr/>
        </p:nvSpPr>
        <p:spPr>
          <a:xfrm>
            <a:off x="6416829" y="5465824"/>
            <a:ext cx="2780718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800" dirty="0">
                <a:solidFill>
                  <a:schemeClr val="bg1">
                    <a:lumMod val="85000"/>
                  </a:schemeClr>
                </a:solidFill>
              </a:rPr>
              <a:t>JM026 – STEM Phase 2 Interface Details Available (Dates TBC)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AC2BA376-A5D1-4893-993C-484D2E067B83}"/>
              </a:ext>
            </a:extLst>
          </p:cNvPr>
          <p:cNvSpPr/>
          <p:nvPr/>
        </p:nvSpPr>
        <p:spPr>
          <a:xfrm>
            <a:off x="6221024" y="5954818"/>
            <a:ext cx="144000" cy="14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DC078A6A-95F8-42FC-8796-C783A494085B}"/>
              </a:ext>
            </a:extLst>
          </p:cNvPr>
          <p:cNvSpPr txBox="1"/>
          <p:nvPr/>
        </p:nvSpPr>
        <p:spPr>
          <a:xfrm>
            <a:off x="6433080" y="5972064"/>
            <a:ext cx="2668238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800">
                <a:solidFill>
                  <a:schemeClr val="bg1">
                    <a:lumMod val="85000"/>
                  </a:schemeClr>
                </a:solidFill>
              </a:rPr>
              <a:t>JM027 - Registration Interface Details Available (Dates TBC)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FACA0196-46BE-4D0C-A5BA-808A23818481}"/>
              </a:ext>
            </a:extLst>
          </p:cNvPr>
          <p:cNvSpPr/>
          <p:nvPr/>
        </p:nvSpPr>
        <p:spPr>
          <a:xfrm>
            <a:off x="6234730" y="3600330"/>
            <a:ext cx="144000" cy="14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B00EA665-F04D-4775-8658-AFDD586C1E84}"/>
              </a:ext>
            </a:extLst>
          </p:cNvPr>
          <p:cNvSpPr txBox="1"/>
          <p:nvPr/>
        </p:nvSpPr>
        <p:spPr>
          <a:xfrm>
            <a:off x="6416829" y="3598611"/>
            <a:ext cx="2638532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>
              <a:defRPr sz="8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AU" dirty="0"/>
              <a:t>JM022 – Settlements (Reform) Interface Details Available</a:t>
            </a:r>
          </a:p>
        </p:txBody>
      </p:sp>
      <p:sp>
        <p:nvSpPr>
          <p:cNvPr id="36" name="Flowchart: Decision 35">
            <a:extLst>
              <a:ext uri="{FF2B5EF4-FFF2-40B4-BE49-F238E27FC236}">
                <a16:creationId xmlns:a16="http://schemas.microsoft.com/office/drawing/2014/main" id="{D88F0F8D-0953-421A-9E4F-F91A85189D8E}"/>
              </a:ext>
            </a:extLst>
          </p:cNvPr>
          <p:cNvSpPr/>
          <p:nvPr/>
        </p:nvSpPr>
        <p:spPr>
          <a:xfrm>
            <a:off x="2558572" y="1251283"/>
            <a:ext cx="208547" cy="192505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5A74010-1587-42A8-9CA0-FD32502E5CB4}"/>
              </a:ext>
            </a:extLst>
          </p:cNvPr>
          <p:cNvSpPr/>
          <p:nvPr/>
        </p:nvSpPr>
        <p:spPr>
          <a:xfrm>
            <a:off x="1962338" y="2416038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9F23332-234F-4732-ABC1-C8F03A4C04E1}"/>
              </a:ext>
            </a:extLst>
          </p:cNvPr>
          <p:cNvSpPr txBox="1"/>
          <p:nvPr/>
        </p:nvSpPr>
        <p:spPr>
          <a:xfrm>
            <a:off x="275551" y="2157143"/>
            <a:ext cx="117326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AU" sz="800"/>
              <a:t>JM004 - Limit Advice Requirements Procedure Consultation Start 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BEE13F2A-1A26-4BD2-A9C7-907250B48058}"/>
              </a:ext>
            </a:extLst>
          </p:cNvPr>
          <p:cNvSpPr/>
          <p:nvPr/>
        </p:nvSpPr>
        <p:spPr>
          <a:xfrm>
            <a:off x="8598737" y="2358888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4131588-2A2A-47BD-B63A-6AE0E2D54EDE}"/>
              </a:ext>
            </a:extLst>
          </p:cNvPr>
          <p:cNvSpPr/>
          <p:nvPr/>
        </p:nvSpPr>
        <p:spPr>
          <a:xfrm>
            <a:off x="8603640" y="2816088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5095095-762D-4D79-AA8B-A96343C26B9F}"/>
              </a:ext>
            </a:extLst>
          </p:cNvPr>
          <p:cNvSpPr txBox="1"/>
          <p:nvPr/>
        </p:nvSpPr>
        <p:spPr>
          <a:xfrm>
            <a:off x="6596493" y="2800073"/>
            <a:ext cx="1815988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800"/>
              <a:t>JM011 – Real Time Market – Dispatch Instructions &amp; Conversions Live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903F103B-7144-4619-BCC2-101953C675DC}"/>
              </a:ext>
            </a:extLst>
          </p:cNvPr>
          <p:cNvSpPr/>
          <p:nvPr/>
        </p:nvSpPr>
        <p:spPr>
          <a:xfrm>
            <a:off x="2158553" y="2282688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08FB506-BD43-4A9C-9133-36498C93E8A5}"/>
              </a:ext>
            </a:extLst>
          </p:cNvPr>
          <p:cNvSpPr txBox="1"/>
          <p:nvPr/>
        </p:nvSpPr>
        <p:spPr>
          <a:xfrm>
            <a:off x="2170462" y="2546648"/>
            <a:ext cx="124184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AU" sz="800"/>
              <a:t>JM006 - Constraint Information Resource Procedure Consultation Start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9419DCA8-6E8B-41B2-82FE-DD00EB675E4D}"/>
              </a:ext>
            </a:extLst>
          </p:cNvPr>
          <p:cNvSpPr/>
          <p:nvPr/>
        </p:nvSpPr>
        <p:spPr>
          <a:xfrm>
            <a:off x="8600430" y="2589304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304EC32-9D64-47D0-A8FA-2640FC52E5AC}"/>
              </a:ext>
            </a:extLst>
          </p:cNvPr>
          <p:cNvSpPr txBox="1"/>
          <p:nvPr/>
        </p:nvSpPr>
        <p:spPr>
          <a:xfrm>
            <a:off x="6726150" y="2509165"/>
            <a:ext cx="169244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800"/>
              <a:t>JM008 – Constraint Information Resource Procedure Live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DC2442B6-81B1-418E-9587-5DDB75C1427C}"/>
              </a:ext>
            </a:extLst>
          </p:cNvPr>
          <p:cNvSpPr/>
          <p:nvPr/>
        </p:nvSpPr>
        <p:spPr>
          <a:xfrm>
            <a:off x="2295712" y="5993951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F8F4615-2D69-4C9A-AC28-75CD637DC183}"/>
              </a:ext>
            </a:extLst>
          </p:cNvPr>
          <p:cNvSpPr txBox="1"/>
          <p:nvPr/>
        </p:nvSpPr>
        <p:spPr>
          <a:xfrm>
            <a:off x="321221" y="5724480"/>
            <a:ext cx="1454320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AU" sz="800"/>
              <a:t>JM012, JM013, JM014</a:t>
            </a:r>
          </a:p>
          <a:p>
            <a:pPr algn="ctr"/>
            <a:r>
              <a:rPr lang="en-AU" sz="800"/>
              <a:t>GPS Testing Requirements, Monitoring Plan &amp; Template, Process &amp; Transition Considerations Procedures Consultation Start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5B40364-C14D-4CDF-9FA3-6FE07FDC30E5}"/>
              </a:ext>
            </a:extLst>
          </p:cNvPr>
          <p:cNvSpPr txBox="1"/>
          <p:nvPr/>
        </p:nvSpPr>
        <p:spPr>
          <a:xfrm>
            <a:off x="2683498" y="6455301"/>
            <a:ext cx="1704303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AU" sz="800" dirty="0"/>
              <a:t>JM015, JM016, JM017 - GPS Testing Requirements, Monitoring Plan &amp; Template, Process &amp; Transition Considerations Procedures Live</a:t>
            </a:r>
          </a:p>
        </p:txBody>
      </p: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594A801F-4102-4950-BA82-14F5B7F4368B}"/>
              </a:ext>
            </a:extLst>
          </p:cNvPr>
          <p:cNvCxnSpPr>
            <a:cxnSpLocks/>
            <a:stCxn id="37" idx="0"/>
            <a:endCxn id="38" idx="1"/>
          </p:cNvCxnSpPr>
          <p:nvPr/>
        </p:nvCxnSpPr>
        <p:spPr>
          <a:xfrm flipV="1">
            <a:off x="4532648" y="5943757"/>
            <a:ext cx="60106" cy="394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F5D697E0-1A2D-405D-8138-60AED0249182}"/>
              </a:ext>
            </a:extLst>
          </p:cNvPr>
          <p:cNvSpPr txBox="1"/>
          <p:nvPr/>
        </p:nvSpPr>
        <p:spPr>
          <a:xfrm>
            <a:off x="7155339" y="2218699"/>
            <a:ext cx="1235356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800"/>
              <a:t>JM009 – Limit Advice Requirements Procedure Live</a:t>
            </a:r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D30772E2-6379-43EC-A306-029B3381BE14}"/>
              </a:ext>
            </a:extLst>
          </p:cNvPr>
          <p:cNvSpPr/>
          <p:nvPr/>
        </p:nvSpPr>
        <p:spPr>
          <a:xfrm>
            <a:off x="1962338" y="2644638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09750387-8DE3-4785-ABB3-A9D3F32EC7E5}"/>
              </a:ext>
            </a:extLst>
          </p:cNvPr>
          <p:cNvSpPr/>
          <p:nvPr/>
        </p:nvSpPr>
        <p:spPr>
          <a:xfrm>
            <a:off x="8703512" y="2358888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6A0B682F-FD04-4E4E-B1A7-5306ED168114}"/>
              </a:ext>
            </a:extLst>
          </p:cNvPr>
          <p:cNvSpPr txBox="1"/>
          <p:nvPr/>
        </p:nvSpPr>
        <p:spPr>
          <a:xfrm>
            <a:off x="8897705" y="1975689"/>
            <a:ext cx="703495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AU" sz="800"/>
              <a:t>JM010 – Constraint Equation Development Procedure Live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461F2DE-EF47-492A-BB30-669512C23EB8}"/>
              </a:ext>
            </a:extLst>
          </p:cNvPr>
          <p:cNvSpPr txBox="1"/>
          <p:nvPr/>
        </p:nvSpPr>
        <p:spPr>
          <a:xfrm>
            <a:off x="155510" y="2612131"/>
            <a:ext cx="129472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AU" sz="800"/>
              <a:t>JM005 - Constraint Equation Development Procedure Consultation Start</a:t>
            </a:r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6A385999-921F-4713-84E7-F38AB1629A7F}"/>
              </a:ext>
            </a:extLst>
          </p:cNvPr>
          <p:cNvSpPr/>
          <p:nvPr/>
        </p:nvSpPr>
        <p:spPr>
          <a:xfrm>
            <a:off x="3277711" y="5992797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D8E96BF8-672F-4B95-ACE3-58AAAEC916FB}"/>
              </a:ext>
            </a:extLst>
          </p:cNvPr>
          <p:cNvSpPr/>
          <p:nvPr/>
        </p:nvSpPr>
        <p:spPr>
          <a:xfrm>
            <a:off x="3201623" y="5995572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F256E5F6-BF2B-42BE-858E-F6FD882C62FC}"/>
              </a:ext>
            </a:extLst>
          </p:cNvPr>
          <p:cNvSpPr/>
          <p:nvPr/>
        </p:nvSpPr>
        <p:spPr>
          <a:xfrm>
            <a:off x="3124462" y="5994317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E07897FD-6182-4017-BC29-613D204B7758}"/>
              </a:ext>
            </a:extLst>
          </p:cNvPr>
          <p:cNvSpPr/>
          <p:nvPr/>
        </p:nvSpPr>
        <p:spPr>
          <a:xfrm>
            <a:off x="2218551" y="5992696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Flowchart: Decision 36">
            <a:extLst>
              <a:ext uri="{FF2B5EF4-FFF2-40B4-BE49-F238E27FC236}">
                <a16:creationId xmlns:a16="http://schemas.microsoft.com/office/drawing/2014/main" id="{954DD696-D320-4BAB-9960-417DC6127328}"/>
              </a:ext>
            </a:extLst>
          </p:cNvPr>
          <p:cNvSpPr/>
          <p:nvPr/>
        </p:nvSpPr>
        <p:spPr>
          <a:xfrm>
            <a:off x="4424648" y="5983171"/>
            <a:ext cx="216000" cy="216000"/>
          </a:xfrm>
          <a:prstGeom prst="flowChartDecisi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F153275C-A676-481C-824A-E0E57DB3C861}"/>
              </a:ext>
            </a:extLst>
          </p:cNvPr>
          <p:cNvSpPr/>
          <p:nvPr/>
        </p:nvSpPr>
        <p:spPr>
          <a:xfrm>
            <a:off x="2313801" y="4001971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AB6B155E-D394-4E2F-B9B3-DAE105E352B1}"/>
              </a:ext>
            </a:extLst>
          </p:cNvPr>
          <p:cNvSpPr txBox="1"/>
          <p:nvPr/>
        </p:nvSpPr>
        <p:spPr>
          <a:xfrm>
            <a:off x="1161270" y="4199433"/>
            <a:ext cx="122444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AU" sz="800"/>
              <a:t>JM018 - Credible Contingency Events Procedure Consultation Start</a:t>
            </a:r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27A7B4E7-B09C-4B95-9B74-E406CDDCD1FE}"/>
              </a:ext>
            </a:extLst>
          </p:cNvPr>
          <p:cNvSpPr/>
          <p:nvPr/>
        </p:nvSpPr>
        <p:spPr>
          <a:xfrm>
            <a:off x="3151812" y="4003247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00D0C573-BC81-43D7-944E-0F010A543CB2}"/>
              </a:ext>
            </a:extLst>
          </p:cNvPr>
          <p:cNvSpPr txBox="1"/>
          <p:nvPr/>
        </p:nvSpPr>
        <p:spPr>
          <a:xfrm>
            <a:off x="2577706" y="4326732"/>
            <a:ext cx="94297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AU" sz="800" dirty="0"/>
              <a:t>JM019 - Credible Contingency Events Procedure Consultation Live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5058E20C-A45E-4398-9D27-3A3E39FDAC38}"/>
              </a:ext>
            </a:extLst>
          </p:cNvPr>
          <p:cNvCxnSpPr>
            <a:cxnSpLocks/>
            <a:stCxn id="108" idx="7"/>
            <a:endCxn id="109" idx="1"/>
          </p:cNvCxnSpPr>
          <p:nvPr/>
        </p:nvCxnSpPr>
        <p:spPr>
          <a:xfrm flipV="1">
            <a:off x="8857152" y="2283466"/>
            <a:ext cx="40553" cy="1017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3D453A8F-D821-4B32-8C3B-93D3EA624E41}"/>
              </a:ext>
            </a:extLst>
          </p:cNvPr>
          <p:cNvCxnSpPr>
            <a:cxnSpLocks/>
            <a:stCxn id="41" idx="2"/>
            <a:endCxn id="106" idx="3"/>
          </p:cNvCxnSpPr>
          <p:nvPr/>
        </p:nvCxnSpPr>
        <p:spPr>
          <a:xfrm flipH="1" flipV="1">
            <a:off x="8390695" y="2341810"/>
            <a:ext cx="208042" cy="1070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93153B2E-D5E6-49EB-B27E-E69B64F1D574}"/>
              </a:ext>
            </a:extLst>
          </p:cNvPr>
          <p:cNvCxnSpPr>
            <a:cxnSpLocks/>
            <a:stCxn id="66" idx="2"/>
            <a:endCxn id="67" idx="3"/>
          </p:cNvCxnSpPr>
          <p:nvPr/>
        </p:nvCxnSpPr>
        <p:spPr>
          <a:xfrm flipH="1" flipV="1">
            <a:off x="8418592" y="2632276"/>
            <a:ext cx="181838" cy="470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00933278-896F-43D7-800A-FF2D752F98E4}"/>
              </a:ext>
            </a:extLst>
          </p:cNvPr>
          <p:cNvCxnSpPr>
            <a:cxnSpLocks/>
            <a:stCxn id="56" idx="2"/>
            <a:endCxn id="57" idx="3"/>
          </p:cNvCxnSpPr>
          <p:nvPr/>
        </p:nvCxnSpPr>
        <p:spPr>
          <a:xfrm flipH="1">
            <a:off x="8412481" y="2906088"/>
            <a:ext cx="191159" cy="170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23C412F7-4F63-487F-93B2-1C90E4D2D6E2}"/>
              </a:ext>
            </a:extLst>
          </p:cNvPr>
          <p:cNvCxnSpPr>
            <a:cxnSpLocks/>
            <a:stCxn id="39" idx="2"/>
            <a:endCxn id="40" idx="3"/>
          </p:cNvCxnSpPr>
          <p:nvPr/>
        </p:nvCxnSpPr>
        <p:spPr>
          <a:xfrm flipH="1" flipV="1">
            <a:off x="1448811" y="2341809"/>
            <a:ext cx="513527" cy="1642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7926AB38-8E7D-4105-ACD3-BF40A64B3B81}"/>
              </a:ext>
            </a:extLst>
          </p:cNvPr>
          <p:cNvCxnSpPr>
            <a:cxnSpLocks/>
            <a:stCxn id="107" idx="2"/>
            <a:endCxn id="110" idx="3"/>
          </p:cNvCxnSpPr>
          <p:nvPr/>
        </p:nvCxnSpPr>
        <p:spPr>
          <a:xfrm flipH="1">
            <a:off x="1450234" y="2734638"/>
            <a:ext cx="512104" cy="621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1F8EE807-CC15-4AB0-8B6C-7F7278341BEA}"/>
              </a:ext>
            </a:extLst>
          </p:cNvPr>
          <p:cNvCxnSpPr>
            <a:cxnSpLocks/>
            <a:stCxn id="61" idx="6"/>
            <a:endCxn id="62" idx="0"/>
          </p:cNvCxnSpPr>
          <p:nvPr/>
        </p:nvCxnSpPr>
        <p:spPr>
          <a:xfrm>
            <a:off x="2338553" y="2372688"/>
            <a:ext cx="452834" cy="1739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31DD9073-1ABD-4E26-9D6B-7333E2FBAC79}"/>
              </a:ext>
            </a:extLst>
          </p:cNvPr>
          <p:cNvCxnSpPr>
            <a:cxnSpLocks/>
            <a:stCxn id="117" idx="0"/>
            <a:endCxn id="116" idx="2"/>
          </p:cNvCxnSpPr>
          <p:nvPr/>
        </p:nvCxnSpPr>
        <p:spPr>
          <a:xfrm flipV="1">
            <a:off x="1773491" y="4091971"/>
            <a:ext cx="540310" cy="1074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5E328AF8-9A5D-4ACB-9B71-3F3057B17488}"/>
              </a:ext>
            </a:extLst>
          </p:cNvPr>
          <p:cNvCxnSpPr>
            <a:cxnSpLocks/>
            <a:stCxn id="119" idx="0"/>
            <a:endCxn id="118" idx="3"/>
          </p:cNvCxnSpPr>
          <p:nvPr/>
        </p:nvCxnSpPr>
        <p:spPr>
          <a:xfrm flipV="1">
            <a:off x="3049194" y="4156887"/>
            <a:ext cx="128978" cy="1698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62004386-E333-4FA8-AD7B-D49AC664F693}"/>
              </a:ext>
            </a:extLst>
          </p:cNvPr>
          <p:cNvCxnSpPr>
            <a:cxnSpLocks/>
            <a:stCxn id="72" idx="3"/>
            <a:endCxn id="111" idx="2"/>
          </p:cNvCxnSpPr>
          <p:nvPr/>
        </p:nvCxnSpPr>
        <p:spPr>
          <a:xfrm flipV="1">
            <a:off x="1775541" y="6082696"/>
            <a:ext cx="443010" cy="111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D2B3244B-2259-4091-A4DC-5F0E04B0BDD2}"/>
              </a:ext>
            </a:extLst>
          </p:cNvPr>
          <p:cNvCxnSpPr>
            <a:cxnSpLocks/>
            <a:stCxn id="78" idx="0"/>
            <a:endCxn id="113" idx="6"/>
          </p:cNvCxnSpPr>
          <p:nvPr/>
        </p:nvCxnSpPr>
        <p:spPr>
          <a:xfrm flipH="1" flipV="1">
            <a:off x="3457711" y="6082797"/>
            <a:ext cx="77939" cy="3725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Flowchart: Decision 79">
            <a:extLst>
              <a:ext uri="{FF2B5EF4-FFF2-40B4-BE49-F238E27FC236}">
                <a16:creationId xmlns:a16="http://schemas.microsoft.com/office/drawing/2014/main" id="{8A8AD891-82D8-483B-BC68-3B8B7B5F3B03}"/>
              </a:ext>
            </a:extLst>
          </p:cNvPr>
          <p:cNvSpPr/>
          <p:nvPr/>
        </p:nvSpPr>
        <p:spPr>
          <a:xfrm>
            <a:off x="4780785" y="1251283"/>
            <a:ext cx="208547" cy="192505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B7DBE5F4-757E-4310-870E-92B338E462AB}"/>
              </a:ext>
            </a:extLst>
          </p:cNvPr>
          <p:cNvSpPr txBox="1"/>
          <p:nvPr/>
        </p:nvSpPr>
        <p:spPr>
          <a:xfrm>
            <a:off x="3030287" y="1484531"/>
            <a:ext cx="1255962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900" dirty="0"/>
              <a:t>JM0030 - Minister Approves Tranche 4a </a:t>
            </a:r>
          </a:p>
          <a:p>
            <a:pPr algn="r"/>
            <a:r>
              <a:rPr lang="en-AU" sz="900" dirty="0"/>
              <a:t>Rule Changes</a:t>
            </a:r>
          </a:p>
        </p:txBody>
      </p:sp>
      <p:sp>
        <p:nvSpPr>
          <p:cNvPr id="83" name="Flowchart: Decision 82">
            <a:extLst>
              <a:ext uri="{FF2B5EF4-FFF2-40B4-BE49-F238E27FC236}">
                <a16:creationId xmlns:a16="http://schemas.microsoft.com/office/drawing/2014/main" id="{DE17288A-7C7A-4876-8A8D-763C4772AE7B}"/>
              </a:ext>
            </a:extLst>
          </p:cNvPr>
          <p:cNvSpPr/>
          <p:nvPr/>
        </p:nvSpPr>
        <p:spPr>
          <a:xfrm>
            <a:off x="4011395" y="1251283"/>
            <a:ext cx="208547" cy="192505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EA0E1DB8-3142-4153-89A7-1208F7505E6A}"/>
              </a:ext>
            </a:extLst>
          </p:cNvPr>
          <p:cNvSpPr/>
          <p:nvPr/>
        </p:nvSpPr>
        <p:spPr>
          <a:xfrm>
            <a:off x="1108409" y="9695602"/>
            <a:ext cx="7632000" cy="108000"/>
          </a:xfrm>
          <a:prstGeom prst="roundRect">
            <a:avLst/>
          </a:prstGeom>
          <a:solidFill>
            <a:srgbClr val="7A9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/>
              <a:t>Site Works</a:t>
            </a:r>
          </a:p>
        </p:txBody>
      </p:sp>
      <p:sp>
        <p:nvSpPr>
          <p:cNvPr id="84" name="Rectangle: Rounded Corners 83">
            <a:extLst>
              <a:ext uri="{FF2B5EF4-FFF2-40B4-BE49-F238E27FC236}">
                <a16:creationId xmlns:a16="http://schemas.microsoft.com/office/drawing/2014/main" id="{CE0BF42D-C9F5-43FC-BF5D-7EEEFB1C040F}"/>
              </a:ext>
            </a:extLst>
          </p:cNvPr>
          <p:cNvSpPr/>
          <p:nvPr/>
        </p:nvSpPr>
        <p:spPr>
          <a:xfrm>
            <a:off x="1107621" y="10252258"/>
            <a:ext cx="7632000" cy="108000"/>
          </a:xfrm>
          <a:prstGeom prst="roundRect">
            <a:avLst/>
          </a:prstGeom>
          <a:solidFill>
            <a:srgbClr val="7A9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/>
              <a:t>Technology</a:t>
            </a:r>
          </a:p>
        </p:txBody>
      </p:sp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5A8A89AC-1E99-4652-B879-7893DF4F48DE}"/>
              </a:ext>
            </a:extLst>
          </p:cNvPr>
          <p:cNvSpPr/>
          <p:nvPr/>
        </p:nvSpPr>
        <p:spPr>
          <a:xfrm>
            <a:off x="1108409" y="11288779"/>
            <a:ext cx="7632000" cy="108000"/>
          </a:xfrm>
          <a:prstGeom prst="roundRect">
            <a:avLst/>
          </a:prstGeom>
          <a:solidFill>
            <a:srgbClr val="7A9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/>
              <a:t>Contract Remediation</a:t>
            </a:r>
          </a:p>
        </p:txBody>
      </p:sp>
      <p:sp>
        <p:nvSpPr>
          <p:cNvPr id="125" name="Rectangle: Rounded Corners 124">
            <a:extLst>
              <a:ext uri="{FF2B5EF4-FFF2-40B4-BE49-F238E27FC236}">
                <a16:creationId xmlns:a16="http://schemas.microsoft.com/office/drawing/2014/main" id="{FADC08D9-C18A-4AAA-9FEA-A14FD9436AB3}"/>
              </a:ext>
            </a:extLst>
          </p:cNvPr>
          <p:cNvSpPr/>
          <p:nvPr/>
        </p:nvSpPr>
        <p:spPr>
          <a:xfrm>
            <a:off x="1107621" y="10789273"/>
            <a:ext cx="7632000" cy="108000"/>
          </a:xfrm>
          <a:prstGeom prst="roundRect">
            <a:avLst/>
          </a:prstGeom>
          <a:solidFill>
            <a:srgbClr val="7A9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/>
              <a:t>Operational Capabilities</a:t>
            </a:r>
          </a:p>
        </p:txBody>
      </p:sp>
      <p:sp>
        <p:nvSpPr>
          <p:cNvPr id="126" name="Flowchart: Decision 125">
            <a:extLst>
              <a:ext uri="{FF2B5EF4-FFF2-40B4-BE49-F238E27FC236}">
                <a16:creationId xmlns:a16="http://schemas.microsoft.com/office/drawing/2014/main" id="{6B443372-1400-49AB-B79A-43CB838D4E22}"/>
              </a:ext>
            </a:extLst>
          </p:cNvPr>
          <p:cNvSpPr/>
          <p:nvPr/>
        </p:nvSpPr>
        <p:spPr>
          <a:xfrm>
            <a:off x="3898220" y="9951532"/>
            <a:ext cx="163240" cy="195111"/>
          </a:xfrm>
          <a:prstGeom prst="flowChartDecision">
            <a:avLst/>
          </a:prstGeom>
          <a:solidFill>
            <a:schemeClr val="accent4">
              <a:lumMod val="60000"/>
              <a:lumOff val="40000"/>
            </a:schemeClr>
          </a:soli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CEFB4D8F-7A9D-4C7A-956A-743066632470}"/>
              </a:ext>
            </a:extLst>
          </p:cNvPr>
          <p:cNvSpPr txBox="1"/>
          <p:nvPr/>
        </p:nvSpPr>
        <p:spPr>
          <a:xfrm>
            <a:off x="2922882" y="9889839"/>
            <a:ext cx="102915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AU" sz="800"/>
              <a:t>JM069 – Comms infrastructure works complete</a:t>
            </a:r>
          </a:p>
        </p:txBody>
      </p:sp>
      <p:sp>
        <p:nvSpPr>
          <p:cNvPr id="128" name="Flowchart: Decision 127">
            <a:extLst>
              <a:ext uri="{FF2B5EF4-FFF2-40B4-BE49-F238E27FC236}">
                <a16:creationId xmlns:a16="http://schemas.microsoft.com/office/drawing/2014/main" id="{481D9F1B-521A-4566-951F-2D43FC5E8CCD}"/>
              </a:ext>
            </a:extLst>
          </p:cNvPr>
          <p:cNvSpPr/>
          <p:nvPr/>
        </p:nvSpPr>
        <p:spPr>
          <a:xfrm>
            <a:off x="5074628" y="9951532"/>
            <a:ext cx="163240" cy="195111"/>
          </a:xfrm>
          <a:prstGeom prst="flowChartDecision">
            <a:avLst/>
          </a:prstGeom>
          <a:solidFill>
            <a:schemeClr val="accent4">
              <a:lumMod val="60000"/>
              <a:lumOff val="40000"/>
            </a:schemeClr>
          </a:soli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C41EAFDB-4ED4-419C-8173-3CF1107A9C17}"/>
              </a:ext>
            </a:extLst>
          </p:cNvPr>
          <p:cNvSpPr txBox="1"/>
          <p:nvPr/>
        </p:nvSpPr>
        <p:spPr>
          <a:xfrm>
            <a:off x="4356099" y="9951532"/>
            <a:ext cx="703061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800"/>
              <a:t>JM070 – Control room complete</a:t>
            </a:r>
          </a:p>
        </p:txBody>
      </p:sp>
      <p:sp>
        <p:nvSpPr>
          <p:cNvPr id="130" name="Flowchart: Decision 129">
            <a:extLst>
              <a:ext uri="{FF2B5EF4-FFF2-40B4-BE49-F238E27FC236}">
                <a16:creationId xmlns:a16="http://schemas.microsoft.com/office/drawing/2014/main" id="{EF8E7DDD-EF92-46AE-88B4-26515311960C}"/>
              </a:ext>
            </a:extLst>
          </p:cNvPr>
          <p:cNvSpPr/>
          <p:nvPr/>
        </p:nvSpPr>
        <p:spPr>
          <a:xfrm>
            <a:off x="5401964" y="9951532"/>
            <a:ext cx="163240" cy="195111"/>
          </a:xfrm>
          <a:prstGeom prst="flowChartDecision">
            <a:avLst/>
          </a:prstGeom>
          <a:solidFill>
            <a:schemeClr val="accent4">
              <a:lumMod val="60000"/>
              <a:lumOff val="40000"/>
            </a:schemeClr>
          </a:soli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31" name="Flowchart: Decision 130">
            <a:extLst>
              <a:ext uri="{FF2B5EF4-FFF2-40B4-BE49-F238E27FC236}">
                <a16:creationId xmlns:a16="http://schemas.microsoft.com/office/drawing/2014/main" id="{64EEB0C6-00B3-4CCA-B632-3D1A33FD9E07}"/>
              </a:ext>
            </a:extLst>
          </p:cNvPr>
          <p:cNvSpPr/>
          <p:nvPr/>
        </p:nvSpPr>
        <p:spPr>
          <a:xfrm>
            <a:off x="5635022" y="9951532"/>
            <a:ext cx="163240" cy="195111"/>
          </a:xfrm>
          <a:prstGeom prst="flowChartDecision">
            <a:avLst/>
          </a:prstGeom>
          <a:solidFill>
            <a:schemeClr val="accent4">
              <a:lumMod val="60000"/>
              <a:lumOff val="40000"/>
            </a:schemeClr>
          </a:soli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32" name="Flowchart: Decision 131">
            <a:extLst>
              <a:ext uri="{FF2B5EF4-FFF2-40B4-BE49-F238E27FC236}">
                <a16:creationId xmlns:a16="http://schemas.microsoft.com/office/drawing/2014/main" id="{DAE28A86-42EE-40E8-875B-A9AFAA94372B}"/>
              </a:ext>
            </a:extLst>
          </p:cNvPr>
          <p:cNvSpPr/>
          <p:nvPr/>
        </p:nvSpPr>
        <p:spPr>
          <a:xfrm>
            <a:off x="5659661" y="9951532"/>
            <a:ext cx="163240" cy="195111"/>
          </a:xfrm>
          <a:prstGeom prst="flowChartDecision">
            <a:avLst/>
          </a:prstGeom>
          <a:solidFill>
            <a:schemeClr val="accent4">
              <a:lumMod val="60000"/>
              <a:lumOff val="40000"/>
            </a:schemeClr>
          </a:soli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838A3D51-123D-458D-B5F9-51E910C18051}"/>
              </a:ext>
            </a:extLst>
          </p:cNvPr>
          <p:cNvSpPr txBox="1"/>
          <p:nvPr/>
        </p:nvSpPr>
        <p:spPr>
          <a:xfrm>
            <a:off x="3966180" y="10396258"/>
            <a:ext cx="137114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800"/>
              <a:t>JM071 &amp; 72 – Pinjar Control Network works complete &amp; WP SCADA works complete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8A42C40-FA3A-4397-8FA6-ED0FB006F029}"/>
              </a:ext>
            </a:extLst>
          </p:cNvPr>
          <p:cNvCxnSpPr>
            <a:endCxn id="130" idx="2"/>
          </p:cNvCxnSpPr>
          <p:nvPr/>
        </p:nvCxnSpPr>
        <p:spPr>
          <a:xfrm flipV="1">
            <a:off x="5346185" y="10146643"/>
            <a:ext cx="137399" cy="2496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7FD7DF1E-95E8-4101-9C25-6AF57066784A}"/>
              </a:ext>
            </a:extLst>
          </p:cNvPr>
          <p:cNvSpPr txBox="1"/>
          <p:nvPr/>
        </p:nvSpPr>
        <p:spPr>
          <a:xfrm>
            <a:off x="5823582" y="9875544"/>
            <a:ext cx="1118977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AU" sz="800"/>
              <a:t>JM073 and 74 – Site SCADA and Control Systems works complete</a:t>
            </a:r>
          </a:p>
        </p:txBody>
      </p:sp>
      <p:sp>
        <p:nvSpPr>
          <p:cNvPr id="135" name="Flowchart: Decision 134">
            <a:extLst>
              <a:ext uri="{FF2B5EF4-FFF2-40B4-BE49-F238E27FC236}">
                <a16:creationId xmlns:a16="http://schemas.microsoft.com/office/drawing/2014/main" id="{0364535A-BD8A-40B6-A194-65F4FC523BB1}"/>
              </a:ext>
            </a:extLst>
          </p:cNvPr>
          <p:cNvSpPr/>
          <p:nvPr/>
        </p:nvSpPr>
        <p:spPr>
          <a:xfrm>
            <a:off x="5635022" y="10436188"/>
            <a:ext cx="163240" cy="195111"/>
          </a:xfrm>
          <a:prstGeom prst="flowChartDecision">
            <a:avLst/>
          </a:prstGeom>
          <a:solidFill>
            <a:schemeClr val="accent4">
              <a:lumMod val="60000"/>
              <a:lumOff val="40000"/>
            </a:schemeClr>
          </a:soli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36" name="Flowchart: Decision 135">
            <a:extLst>
              <a:ext uri="{FF2B5EF4-FFF2-40B4-BE49-F238E27FC236}">
                <a16:creationId xmlns:a16="http://schemas.microsoft.com/office/drawing/2014/main" id="{8E73A132-5EF5-4B19-8D26-FA49838C188C}"/>
              </a:ext>
            </a:extLst>
          </p:cNvPr>
          <p:cNvSpPr/>
          <p:nvPr/>
        </p:nvSpPr>
        <p:spPr>
          <a:xfrm>
            <a:off x="7382649" y="10481496"/>
            <a:ext cx="163240" cy="195111"/>
          </a:xfrm>
          <a:prstGeom prst="flowChartDecision">
            <a:avLst/>
          </a:prstGeom>
          <a:solidFill>
            <a:schemeClr val="accent4">
              <a:lumMod val="60000"/>
              <a:lumOff val="40000"/>
            </a:schemeClr>
          </a:soli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37" name="Flowchart: Decision 136">
            <a:extLst>
              <a:ext uri="{FF2B5EF4-FFF2-40B4-BE49-F238E27FC236}">
                <a16:creationId xmlns:a16="http://schemas.microsoft.com/office/drawing/2014/main" id="{C6283BA1-5B35-44AB-AE85-510CFE1F3CA3}"/>
              </a:ext>
            </a:extLst>
          </p:cNvPr>
          <p:cNvSpPr/>
          <p:nvPr/>
        </p:nvSpPr>
        <p:spPr>
          <a:xfrm>
            <a:off x="8283055" y="10488410"/>
            <a:ext cx="163240" cy="195111"/>
          </a:xfrm>
          <a:prstGeom prst="flowChartDecision">
            <a:avLst/>
          </a:prstGeom>
          <a:solidFill>
            <a:schemeClr val="accent4">
              <a:lumMod val="60000"/>
              <a:lumOff val="40000"/>
            </a:schemeClr>
          </a:soli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BF47CFFB-B1E9-4E6F-8A86-A39DE03A7F13}"/>
              </a:ext>
            </a:extLst>
          </p:cNvPr>
          <p:cNvSpPr txBox="1"/>
          <p:nvPr/>
        </p:nvSpPr>
        <p:spPr>
          <a:xfrm>
            <a:off x="5788845" y="10396258"/>
            <a:ext cx="86595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800"/>
              <a:t>JM075 – Application dev complete – core trading system</a:t>
            </a:r>
          </a:p>
        </p:txBody>
      </p:sp>
      <p:sp>
        <p:nvSpPr>
          <p:cNvPr id="139" name="Flowchart: Decision 138">
            <a:extLst>
              <a:ext uri="{FF2B5EF4-FFF2-40B4-BE49-F238E27FC236}">
                <a16:creationId xmlns:a16="http://schemas.microsoft.com/office/drawing/2014/main" id="{17E7D17E-D967-4365-B40E-F077E812E715}"/>
              </a:ext>
            </a:extLst>
          </p:cNvPr>
          <p:cNvSpPr/>
          <p:nvPr/>
        </p:nvSpPr>
        <p:spPr>
          <a:xfrm>
            <a:off x="5433102" y="9951532"/>
            <a:ext cx="163240" cy="195111"/>
          </a:xfrm>
          <a:prstGeom prst="flowChartDecision">
            <a:avLst/>
          </a:prstGeom>
          <a:solidFill>
            <a:schemeClr val="accent4">
              <a:lumMod val="60000"/>
              <a:lumOff val="40000"/>
            </a:schemeClr>
          </a:soli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4E734846-AB95-4913-8BD0-6E4ADA89575C}"/>
              </a:ext>
            </a:extLst>
          </p:cNvPr>
          <p:cNvSpPr txBox="1"/>
          <p:nvPr/>
        </p:nvSpPr>
        <p:spPr>
          <a:xfrm>
            <a:off x="6722361" y="10396258"/>
            <a:ext cx="86595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800"/>
              <a:t>JM077 – Migration planning &amp; execution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597958DC-8B1F-40B5-B77A-A87BF9105298}"/>
              </a:ext>
            </a:extLst>
          </p:cNvPr>
          <p:cNvSpPr txBox="1"/>
          <p:nvPr/>
        </p:nvSpPr>
        <p:spPr>
          <a:xfrm>
            <a:off x="7528878" y="10396258"/>
            <a:ext cx="94286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800"/>
              <a:t>JM076 – Dev complete – reconciliation &amp; settlement</a:t>
            </a:r>
          </a:p>
        </p:txBody>
      </p:sp>
      <p:sp>
        <p:nvSpPr>
          <p:cNvPr id="142" name="Flowchart: Decision 141">
            <a:extLst>
              <a:ext uri="{FF2B5EF4-FFF2-40B4-BE49-F238E27FC236}">
                <a16:creationId xmlns:a16="http://schemas.microsoft.com/office/drawing/2014/main" id="{FB076EB9-AF91-4688-B356-26B5ABB662C1}"/>
              </a:ext>
            </a:extLst>
          </p:cNvPr>
          <p:cNvSpPr/>
          <p:nvPr/>
        </p:nvSpPr>
        <p:spPr>
          <a:xfrm>
            <a:off x="4580198" y="10997985"/>
            <a:ext cx="163240" cy="195111"/>
          </a:xfrm>
          <a:prstGeom prst="flowChartDecision">
            <a:avLst/>
          </a:prstGeom>
          <a:solidFill>
            <a:schemeClr val="accent4">
              <a:lumMod val="60000"/>
              <a:lumOff val="40000"/>
            </a:schemeClr>
          </a:soli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43" name="Flowchart: Decision 142">
            <a:extLst>
              <a:ext uri="{FF2B5EF4-FFF2-40B4-BE49-F238E27FC236}">
                <a16:creationId xmlns:a16="http://schemas.microsoft.com/office/drawing/2014/main" id="{06073D4A-FBF1-486F-9BF3-9D0BB4D9F73A}"/>
              </a:ext>
            </a:extLst>
          </p:cNvPr>
          <p:cNvSpPr/>
          <p:nvPr/>
        </p:nvSpPr>
        <p:spPr>
          <a:xfrm>
            <a:off x="5082728" y="10997985"/>
            <a:ext cx="163240" cy="195111"/>
          </a:xfrm>
          <a:prstGeom prst="flowChartDecision">
            <a:avLst/>
          </a:prstGeom>
          <a:solidFill>
            <a:schemeClr val="accent4">
              <a:lumMod val="60000"/>
              <a:lumOff val="40000"/>
            </a:schemeClr>
          </a:soli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44" name="Flowchart: Decision 143">
            <a:extLst>
              <a:ext uri="{FF2B5EF4-FFF2-40B4-BE49-F238E27FC236}">
                <a16:creationId xmlns:a16="http://schemas.microsoft.com/office/drawing/2014/main" id="{4260F44F-CBC8-42BC-B8E5-FEA56E624942}"/>
              </a:ext>
            </a:extLst>
          </p:cNvPr>
          <p:cNvSpPr/>
          <p:nvPr/>
        </p:nvSpPr>
        <p:spPr>
          <a:xfrm>
            <a:off x="5933632" y="11000230"/>
            <a:ext cx="163240" cy="195111"/>
          </a:xfrm>
          <a:prstGeom prst="flowChartDecision">
            <a:avLst/>
          </a:prstGeom>
          <a:solidFill>
            <a:schemeClr val="accent4">
              <a:lumMod val="60000"/>
              <a:lumOff val="40000"/>
            </a:schemeClr>
          </a:soli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45" name="Flowchart: Decision 144">
            <a:extLst>
              <a:ext uri="{FF2B5EF4-FFF2-40B4-BE49-F238E27FC236}">
                <a16:creationId xmlns:a16="http://schemas.microsoft.com/office/drawing/2014/main" id="{0300877D-1F57-4CA6-B598-A5119703E692}"/>
              </a:ext>
            </a:extLst>
          </p:cNvPr>
          <p:cNvSpPr/>
          <p:nvPr/>
        </p:nvSpPr>
        <p:spPr>
          <a:xfrm>
            <a:off x="6835591" y="10990160"/>
            <a:ext cx="163240" cy="195111"/>
          </a:xfrm>
          <a:prstGeom prst="flowChartDecision">
            <a:avLst/>
          </a:prstGeom>
          <a:solidFill>
            <a:schemeClr val="accent4">
              <a:lumMod val="60000"/>
              <a:lumOff val="40000"/>
            </a:schemeClr>
          </a:soli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B0E4B986-5CF9-495B-89A0-2D685DAA2852}"/>
              </a:ext>
            </a:extLst>
          </p:cNvPr>
          <p:cNvSpPr txBox="1"/>
          <p:nvPr/>
        </p:nvSpPr>
        <p:spPr>
          <a:xfrm>
            <a:off x="3577832" y="10997984"/>
            <a:ext cx="958486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800"/>
              <a:t>JM078 – Completion of operator recruitment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4194C19D-C015-4A45-A6F5-4D8662F260B2}"/>
              </a:ext>
            </a:extLst>
          </p:cNvPr>
          <p:cNvSpPr txBox="1"/>
          <p:nvPr/>
        </p:nvSpPr>
        <p:spPr>
          <a:xfrm>
            <a:off x="5251160" y="10942876"/>
            <a:ext cx="728192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800"/>
              <a:t>JM079 – Complete trader recruiting (Ph1)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BA599505-8FF0-4858-A962-1043A8522680}"/>
              </a:ext>
            </a:extLst>
          </p:cNvPr>
          <p:cNvSpPr txBox="1"/>
          <p:nvPr/>
        </p:nvSpPr>
        <p:spPr>
          <a:xfrm>
            <a:off x="7004396" y="10931556"/>
            <a:ext cx="849876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800"/>
              <a:t>JM081 – Complete trader recruitment (Ph2)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8146A41F-AE36-4D84-ACC9-77EF8B459675}"/>
              </a:ext>
            </a:extLst>
          </p:cNvPr>
          <p:cNvSpPr txBox="1"/>
          <p:nvPr/>
        </p:nvSpPr>
        <p:spPr>
          <a:xfrm>
            <a:off x="6123119" y="10923564"/>
            <a:ext cx="728192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800"/>
              <a:t>JM080 – Commencement of GT transition planning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21490285-BE21-4095-AA47-C8D88F57B10D}"/>
              </a:ext>
            </a:extLst>
          </p:cNvPr>
          <p:cNvSpPr txBox="1"/>
          <p:nvPr/>
        </p:nvSpPr>
        <p:spPr>
          <a:xfrm>
            <a:off x="593042" y="8063234"/>
            <a:ext cx="102915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ctr">
              <a:defRPr sz="800"/>
            </a:lvl1pPr>
          </a:lstStyle>
          <a:p>
            <a:r>
              <a:rPr lang="en-AU"/>
              <a:t>JM066 – Constrained access process applies to new access offers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50837267-105F-4869-AA21-2AEE0A395960}"/>
              </a:ext>
            </a:extLst>
          </p:cNvPr>
          <p:cNvSpPr txBox="1"/>
          <p:nvPr/>
        </p:nvSpPr>
        <p:spPr>
          <a:xfrm>
            <a:off x="934232" y="8573076"/>
            <a:ext cx="102915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800" dirty="0"/>
              <a:t>JM067 – Limit Advice Development - Consultation Start</a:t>
            </a:r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54EC1410-1C77-4547-9E94-F82C7CFB2824}"/>
              </a:ext>
            </a:extLst>
          </p:cNvPr>
          <p:cNvSpPr/>
          <p:nvPr/>
        </p:nvSpPr>
        <p:spPr>
          <a:xfrm>
            <a:off x="2002317" y="8610022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6" name="Rectangle: Rounded Corners 155">
            <a:extLst>
              <a:ext uri="{FF2B5EF4-FFF2-40B4-BE49-F238E27FC236}">
                <a16:creationId xmlns:a16="http://schemas.microsoft.com/office/drawing/2014/main" id="{163E18B9-4677-42E2-B080-24905A3F9DF8}"/>
              </a:ext>
            </a:extLst>
          </p:cNvPr>
          <p:cNvSpPr/>
          <p:nvPr/>
        </p:nvSpPr>
        <p:spPr>
          <a:xfrm>
            <a:off x="1653245" y="7927166"/>
            <a:ext cx="7086376" cy="108000"/>
          </a:xfrm>
          <a:prstGeom prst="roundRect">
            <a:avLst/>
          </a:prstGeom>
          <a:solidFill>
            <a:srgbClr val="7A9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/>
              <a:t>Connections</a:t>
            </a:r>
          </a:p>
        </p:txBody>
      </p:sp>
      <p:sp>
        <p:nvSpPr>
          <p:cNvPr id="157" name="Rectangle: Rounded Corners 156">
            <a:extLst>
              <a:ext uri="{FF2B5EF4-FFF2-40B4-BE49-F238E27FC236}">
                <a16:creationId xmlns:a16="http://schemas.microsoft.com/office/drawing/2014/main" id="{7B6629AD-C638-4057-A659-16A2D3DF6F0B}"/>
              </a:ext>
            </a:extLst>
          </p:cNvPr>
          <p:cNvSpPr/>
          <p:nvPr/>
        </p:nvSpPr>
        <p:spPr>
          <a:xfrm>
            <a:off x="2002316" y="8457694"/>
            <a:ext cx="6744719" cy="108000"/>
          </a:xfrm>
          <a:prstGeom prst="roundRect">
            <a:avLst/>
          </a:prstGeom>
          <a:solidFill>
            <a:srgbClr val="7A9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/>
              <a:t>Constraints</a:t>
            </a:r>
          </a:p>
        </p:txBody>
      </p:sp>
      <p:sp>
        <p:nvSpPr>
          <p:cNvPr id="158" name="Rectangle: Rounded Corners 157">
            <a:extLst>
              <a:ext uri="{FF2B5EF4-FFF2-40B4-BE49-F238E27FC236}">
                <a16:creationId xmlns:a16="http://schemas.microsoft.com/office/drawing/2014/main" id="{ABAB76A1-9F19-424B-8F33-0239A3A118B1}"/>
              </a:ext>
            </a:extLst>
          </p:cNvPr>
          <p:cNvSpPr/>
          <p:nvPr/>
        </p:nvSpPr>
        <p:spPr>
          <a:xfrm>
            <a:off x="1115036" y="9012044"/>
            <a:ext cx="7632000" cy="108000"/>
          </a:xfrm>
          <a:prstGeom prst="roundRect">
            <a:avLst/>
          </a:prstGeom>
          <a:solidFill>
            <a:srgbClr val="7A97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/>
              <a:t>GPS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8DB58C4C-D2E3-4D98-B5C0-2842D924C697}"/>
              </a:ext>
            </a:extLst>
          </p:cNvPr>
          <p:cNvSpPr txBox="1"/>
          <p:nvPr/>
        </p:nvSpPr>
        <p:spPr>
          <a:xfrm>
            <a:off x="3068338" y="8070913"/>
            <a:ext cx="114534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800"/>
              <a:t>JM031 – connection application form updated for constrained access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06512689-6FD7-40EA-A85F-881DC44A5D5F}"/>
              </a:ext>
            </a:extLst>
          </p:cNvPr>
          <p:cNvSpPr txBox="1"/>
          <p:nvPr/>
        </p:nvSpPr>
        <p:spPr>
          <a:xfrm>
            <a:off x="7584931" y="8052486"/>
            <a:ext cx="114534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800"/>
              <a:t>JM034 – Generator Interim Access (GIA) - Terminate GIA related NCS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A843F8A4-45D7-4FB1-BB41-24878DE6EF50}"/>
              </a:ext>
            </a:extLst>
          </p:cNvPr>
          <p:cNvSpPr/>
          <p:nvPr/>
        </p:nvSpPr>
        <p:spPr>
          <a:xfrm>
            <a:off x="8782911" y="8139199"/>
            <a:ext cx="189033" cy="21740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52E13C7D-3D7C-47D1-A34F-0B14DA2C8794}"/>
              </a:ext>
            </a:extLst>
          </p:cNvPr>
          <p:cNvSpPr/>
          <p:nvPr/>
        </p:nvSpPr>
        <p:spPr>
          <a:xfrm>
            <a:off x="4261582" y="8132278"/>
            <a:ext cx="189033" cy="21740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CFB5E444-8AAB-4007-AD6B-A3784920F114}"/>
              </a:ext>
            </a:extLst>
          </p:cNvPr>
          <p:cNvSpPr/>
          <p:nvPr/>
        </p:nvSpPr>
        <p:spPr>
          <a:xfrm>
            <a:off x="1634898" y="8138629"/>
            <a:ext cx="189033" cy="21740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17CE6108-C6BE-4BF7-96D6-A2EF97240E11}"/>
              </a:ext>
            </a:extLst>
          </p:cNvPr>
          <p:cNvSpPr txBox="1"/>
          <p:nvPr/>
        </p:nvSpPr>
        <p:spPr>
          <a:xfrm>
            <a:off x="7435851" y="8590650"/>
            <a:ext cx="128187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800"/>
              <a:t>JM038, JM053 – Limit Advice Development - Procedure Live &amp; N-1 and N-1-1 Priority 2 limit advice to AEMO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8E02FB53-A550-4CB5-8579-6F4CB1A012E4}"/>
              </a:ext>
            </a:extLst>
          </p:cNvPr>
          <p:cNvSpPr txBox="1"/>
          <p:nvPr/>
        </p:nvSpPr>
        <p:spPr>
          <a:xfrm>
            <a:off x="727126" y="9156332"/>
            <a:ext cx="1762767" cy="4924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algn="ctr">
              <a:defRPr sz="800"/>
            </a:lvl1pPr>
          </a:lstStyle>
          <a:p>
            <a:r>
              <a:rPr lang="en-AU"/>
              <a:t>JM039, JM044, JM047 – GPS Transition &amp;  Computer Model - Commence industry consultation &amp;  GPS information capture template provided to Market Participants</a:t>
            </a:r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983ABADE-03F1-4E67-85A0-9C44F7ECF443}"/>
              </a:ext>
            </a:extLst>
          </p:cNvPr>
          <p:cNvSpPr/>
          <p:nvPr/>
        </p:nvSpPr>
        <p:spPr>
          <a:xfrm>
            <a:off x="3111245" y="9308148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78DA3DD1-9E19-448D-907C-7B1934F51AA4}"/>
              </a:ext>
            </a:extLst>
          </p:cNvPr>
          <p:cNvSpPr txBox="1"/>
          <p:nvPr/>
        </p:nvSpPr>
        <p:spPr>
          <a:xfrm>
            <a:off x="3081038" y="8769581"/>
            <a:ext cx="90922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800"/>
              <a:t>JM040, JM045 – GPS Transition &amp; Computer Model Procedures Live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3DD7BF98-FAAB-4E12-8BD8-0A71C5B65AA8}"/>
              </a:ext>
            </a:extLst>
          </p:cNvPr>
          <p:cNvSpPr/>
          <p:nvPr/>
        </p:nvSpPr>
        <p:spPr>
          <a:xfrm>
            <a:off x="2598668" y="9301825"/>
            <a:ext cx="180001" cy="19726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FD76AF07-B81B-4A4C-8DDA-33195C937941}"/>
              </a:ext>
            </a:extLst>
          </p:cNvPr>
          <p:cNvSpPr/>
          <p:nvPr/>
        </p:nvSpPr>
        <p:spPr>
          <a:xfrm>
            <a:off x="2551800" y="9301826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2FFEC2D9-2FA7-486D-94F8-F7FEDC1F023C}"/>
              </a:ext>
            </a:extLst>
          </p:cNvPr>
          <p:cNvSpPr/>
          <p:nvPr/>
        </p:nvSpPr>
        <p:spPr>
          <a:xfrm>
            <a:off x="3437461" y="9295217"/>
            <a:ext cx="180001" cy="19726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E26B0F8F-6F5C-4399-A5F8-C5B906B6C2B8}"/>
              </a:ext>
            </a:extLst>
          </p:cNvPr>
          <p:cNvSpPr txBox="1"/>
          <p:nvPr/>
        </p:nvSpPr>
        <p:spPr>
          <a:xfrm>
            <a:off x="3798694" y="9190581"/>
            <a:ext cx="98666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800"/>
              <a:t>JM048 – GPS information capture template received from Market Participants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EBC8054-8F29-48CD-A45F-06A7EE5AFC67}"/>
              </a:ext>
            </a:extLst>
          </p:cNvPr>
          <p:cNvCxnSpPr>
            <a:stCxn id="169" idx="0"/>
          </p:cNvCxnSpPr>
          <p:nvPr/>
        </p:nvCxnSpPr>
        <p:spPr>
          <a:xfrm flipV="1">
            <a:off x="3201245" y="9262024"/>
            <a:ext cx="61452" cy="461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Rectangle 173">
            <a:extLst>
              <a:ext uri="{FF2B5EF4-FFF2-40B4-BE49-F238E27FC236}">
                <a16:creationId xmlns:a16="http://schemas.microsoft.com/office/drawing/2014/main" id="{325288E9-46EB-4B6A-8602-00822CD9C9DB}"/>
              </a:ext>
            </a:extLst>
          </p:cNvPr>
          <p:cNvSpPr/>
          <p:nvPr/>
        </p:nvSpPr>
        <p:spPr>
          <a:xfrm>
            <a:off x="6231402" y="8671717"/>
            <a:ext cx="189033" cy="21740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3ADFC733-571E-4F7D-B4D5-CCCC5166954C}"/>
              </a:ext>
            </a:extLst>
          </p:cNvPr>
          <p:cNvSpPr txBox="1"/>
          <p:nvPr/>
        </p:nvSpPr>
        <p:spPr>
          <a:xfrm>
            <a:off x="5005679" y="8623484"/>
            <a:ext cx="1145349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800"/>
              <a:t>JM052 – N-1 and N-1-1 Priority 1 limit advice to AEMO</a:t>
            </a: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FACB9A80-ECD2-4795-850F-7318D2F1E51A}"/>
              </a:ext>
            </a:extLst>
          </p:cNvPr>
          <p:cNvSpPr/>
          <p:nvPr/>
        </p:nvSpPr>
        <p:spPr>
          <a:xfrm>
            <a:off x="8810850" y="8590650"/>
            <a:ext cx="189033" cy="21740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65" name="Oval 164">
            <a:extLst>
              <a:ext uri="{FF2B5EF4-FFF2-40B4-BE49-F238E27FC236}">
                <a16:creationId xmlns:a16="http://schemas.microsoft.com/office/drawing/2014/main" id="{369B02A6-064E-4D32-887B-E7A2274287BA}"/>
              </a:ext>
            </a:extLst>
          </p:cNvPr>
          <p:cNvSpPr/>
          <p:nvPr/>
        </p:nvSpPr>
        <p:spPr>
          <a:xfrm>
            <a:off x="8765438" y="8612676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16B1F3E-05B3-46A4-BDCE-E15485F99A83}"/>
              </a:ext>
            </a:extLst>
          </p:cNvPr>
          <p:cNvCxnSpPr>
            <a:stCxn id="172" idx="3"/>
            <a:endCxn id="173" idx="1"/>
          </p:cNvCxnSpPr>
          <p:nvPr/>
        </p:nvCxnSpPr>
        <p:spPr>
          <a:xfrm>
            <a:off x="3617462" y="9393852"/>
            <a:ext cx="181232" cy="429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Flowchart: Decision 150">
            <a:extLst>
              <a:ext uri="{FF2B5EF4-FFF2-40B4-BE49-F238E27FC236}">
                <a16:creationId xmlns:a16="http://schemas.microsoft.com/office/drawing/2014/main" id="{FF3C2346-4CA7-40A6-9023-1D8E8171883D}"/>
              </a:ext>
            </a:extLst>
          </p:cNvPr>
          <p:cNvSpPr/>
          <p:nvPr/>
        </p:nvSpPr>
        <p:spPr>
          <a:xfrm>
            <a:off x="4354149" y="5970462"/>
            <a:ext cx="226839" cy="226839"/>
          </a:xfrm>
          <a:prstGeom prst="flowChartDecision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CB3B0495-F016-432D-A854-EAB033CCF42A}"/>
              </a:ext>
            </a:extLst>
          </p:cNvPr>
          <p:cNvSpPr txBox="1"/>
          <p:nvPr/>
        </p:nvSpPr>
        <p:spPr>
          <a:xfrm>
            <a:off x="4532648" y="6317293"/>
            <a:ext cx="2157327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800"/>
              <a:t> JM028 - GPS Market Trial</a:t>
            </a:r>
          </a:p>
        </p:txBody>
      </p: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5EF9EAA6-028F-4A7B-A0A7-A01E4772656E}"/>
              </a:ext>
            </a:extLst>
          </p:cNvPr>
          <p:cNvCxnSpPr>
            <a:cxnSpLocks/>
            <a:stCxn id="151" idx="2"/>
            <a:endCxn id="152" idx="1"/>
          </p:cNvCxnSpPr>
          <p:nvPr/>
        </p:nvCxnSpPr>
        <p:spPr>
          <a:xfrm>
            <a:off x="4467569" y="6197301"/>
            <a:ext cx="65079" cy="1815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59">
            <a:extLst>
              <a:ext uri="{FF2B5EF4-FFF2-40B4-BE49-F238E27FC236}">
                <a16:creationId xmlns:a16="http://schemas.microsoft.com/office/drawing/2014/main" id="{09225F29-3B82-4FB6-A24E-D2A9D607A022}"/>
              </a:ext>
            </a:extLst>
          </p:cNvPr>
          <p:cNvSpPr/>
          <p:nvPr/>
        </p:nvSpPr>
        <p:spPr>
          <a:xfrm>
            <a:off x="3034953" y="3202507"/>
            <a:ext cx="144000" cy="144000"/>
          </a:xfrm>
          <a:prstGeom prst="rect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2AA216BC-EFEC-4203-84CC-4186447CD926}"/>
              </a:ext>
            </a:extLst>
          </p:cNvPr>
          <p:cNvSpPr txBox="1"/>
          <p:nvPr/>
        </p:nvSpPr>
        <p:spPr>
          <a:xfrm>
            <a:off x="2161865" y="3155962"/>
            <a:ext cx="851347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800" dirty="0"/>
              <a:t>JM082 – Settlements Enhancements Interface Details Available</a:t>
            </a:r>
          </a:p>
        </p:txBody>
      </p:sp>
      <p:sp>
        <p:nvSpPr>
          <p:cNvPr id="178" name="Flowchart: Decision 177">
            <a:extLst>
              <a:ext uri="{FF2B5EF4-FFF2-40B4-BE49-F238E27FC236}">
                <a16:creationId xmlns:a16="http://schemas.microsoft.com/office/drawing/2014/main" id="{31DBFF21-CF05-4C72-AE30-1488983958AF}"/>
              </a:ext>
            </a:extLst>
          </p:cNvPr>
          <p:cNvSpPr/>
          <p:nvPr/>
        </p:nvSpPr>
        <p:spPr>
          <a:xfrm>
            <a:off x="4080165" y="3188823"/>
            <a:ext cx="226839" cy="226839"/>
          </a:xfrm>
          <a:prstGeom prst="flowChartDecision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293E6DB4-120C-47EA-81B8-3C592671105F}"/>
              </a:ext>
            </a:extLst>
          </p:cNvPr>
          <p:cNvSpPr txBox="1"/>
          <p:nvPr/>
        </p:nvSpPr>
        <p:spPr>
          <a:xfrm>
            <a:off x="3412311" y="3246197"/>
            <a:ext cx="668279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800" dirty="0"/>
              <a:t> JM084 – Settlement Enhancements Market Trial</a:t>
            </a:r>
          </a:p>
        </p:txBody>
      </p:sp>
      <p:sp>
        <p:nvSpPr>
          <p:cNvPr id="180" name="Flowchart: Decision 179">
            <a:extLst>
              <a:ext uri="{FF2B5EF4-FFF2-40B4-BE49-F238E27FC236}">
                <a16:creationId xmlns:a16="http://schemas.microsoft.com/office/drawing/2014/main" id="{C9F576E5-8DB8-4257-BE83-13D2EF125E81}"/>
              </a:ext>
            </a:extLst>
          </p:cNvPr>
          <p:cNvSpPr/>
          <p:nvPr/>
        </p:nvSpPr>
        <p:spPr>
          <a:xfrm>
            <a:off x="4711979" y="3191413"/>
            <a:ext cx="226839" cy="226839"/>
          </a:xfrm>
          <a:prstGeom prst="flowChartDecision">
            <a:avLst/>
          </a:prstGeom>
          <a:solidFill>
            <a:srgbClr val="00984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93CF035F-4E08-4AFC-991E-30F948F8C114}"/>
              </a:ext>
            </a:extLst>
          </p:cNvPr>
          <p:cNvSpPr txBox="1"/>
          <p:nvPr/>
        </p:nvSpPr>
        <p:spPr>
          <a:xfrm>
            <a:off x="4738295" y="3449357"/>
            <a:ext cx="2157327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800" dirty="0"/>
              <a:t> JM083 – Settlement Enhancements Go Live</a:t>
            </a:r>
          </a:p>
        </p:txBody>
      </p:sp>
      <p:sp>
        <p:nvSpPr>
          <p:cNvPr id="182" name="Oval 181">
            <a:extLst>
              <a:ext uri="{FF2B5EF4-FFF2-40B4-BE49-F238E27FC236}">
                <a16:creationId xmlns:a16="http://schemas.microsoft.com/office/drawing/2014/main" id="{DB5E402E-1CFC-4FA6-A06C-E5BD20992CE6}"/>
              </a:ext>
            </a:extLst>
          </p:cNvPr>
          <p:cNvSpPr/>
          <p:nvPr/>
        </p:nvSpPr>
        <p:spPr>
          <a:xfrm>
            <a:off x="4510712" y="5106768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035A6A51-98C4-4759-A0B7-982B12A39F12}"/>
              </a:ext>
            </a:extLst>
          </p:cNvPr>
          <p:cNvSpPr txBox="1"/>
          <p:nvPr/>
        </p:nvSpPr>
        <p:spPr>
          <a:xfrm>
            <a:off x="3232217" y="5080065"/>
            <a:ext cx="124801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800" dirty="0"/>
              <a:t>JM085 – Tranche 1 Procedures Complete (RCM)</a:t>
            </a:r>
          </a:p>
        </p:txBody>
      </p:sp>
      <p:sp>
        <p:nvSpPr>
          <p:cNvPr id="184" name="Flowchart: Decision 183">
            <a:extLst>
              <a:ext uri="{FF2B5EF4-FFF2-40B4-BE49-F238E27FC236}">
                <a16:creationId xmlns:a16="http://schemas.microsoft.com/office/drawing/2014/main" id="{DC6EC98F-9029-4E86-BA6C-E1AAACEDF248}"/>
              </a:ext>
            </a:extLst>
          </p:cNvPr>
          <p:cNvSpPr/>
          <p:nvPr/>
        </p:nvSpPr>
        <p:spPr>
          <a:xfrm>
            <a:off x="5374761" y="5095864"/>
            <a:ext cx="226839" cy="226839"/>
          </a:xfrm>
          <a:prstGeom prst="flowChartDecision">
            <a:avLst/>
          </a:prstGeom>
          <a:solidFill>
            <a:srgbClr val="00984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85" name="Flowchart: Decision 184">
            <a:extLst>
              <a:ext uri="{FF2B5EF4-FFF2-40B4-BE49-F238E27FC236}">
                <a16:creationId xmlns:a16="http://schemas.microsoft.com/office/drawing/2014/main" id="{7226B5B9-8E4B-4E2A-A399-AD9AF7697537}"/>
              </a:ext>
            </a:extLst>
          </p:cNvPr>
          <p:cNvSpPr/>
          <p:nvPr/>
        </p:nvSpPr>
        <p:spPr>
          <a:xfrm>
            <a:off x="5786255" y="5093674"/>
            <a:ext cx="226839" cy="226839"/>
          </a:xfrm>
          <a:prstGeom prst="flowChartDecision">
            <a:avLst/>
          </a:prstGeom>
          <a:solidFill>
            <a:srgbClr val="00984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C2870621-2BFA-4464-B0BB-F0AFBBA1F53D}"/>
              </a:ext>
            </a:extLst>
          </p:cNvPr>
          <p:cNvSpPr txBox="1"/>
          <p:nvPr/>
        </p:nvSpPr>
        <p:spPr>
          <a:xfrm>
            <a:off x="4126746" y="4859589"/>
            <a:ext cx="124801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800" dirty="0"/>
              <a:t>JM086 – Phase 1 Market Trials Commence (RCM)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7B5582-370E-46B1-970F-2676D03FDC86}"/>
              </a:ext>
            </a:extLst>
          </p:cNvPr>
          <p:cNvCxnSpPr>
            <a:cxnSpLocks/>
            <a:stCxn id="186" idx="3"/>
            <a:endCxn id="184" idx="1"/>
          </p:cNvCxnSpPr>
          <p:nvPr/>
        </p:nvCxnSpPr>
        <p:spPr>
          <a:xfrm>
            <a:off x="5374761" y="4982700"/>
            <a:ext cx="0" cy="2265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Box 186">
            <a:extLst>
              <a:ext uri="{FF2B5EF4-FFF2-40B4-BE49-F238E27FC236}">
                <a16:creationId xmlns:a16="http://schemas.microsoft.com/office/drawing/2014/main" id="{0E5B2F00-FA6E-4745-AD18-A77440F63B95}"/>
              </a:ext>
            </a:extLst>
          </p:cNvPr>
          <p:cNvSpPr txBox="1"/>
          <p:nvPr/>
        </p:nvSpPr>
        <p:spPr>
          <a:xfrm>
            <a:off x="6047245" y="5075808"/>
            <a:ext cx="1248015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800" dirty="0"/>
              <a:t>JM087 – Phase 1 </a:t>
            </a:r>
            <a:br>
              <a:rPr lang="en-AU" sz="800" dirty="0"/>
            </a:br>
            <a:r>
              <a:rPr lang="en-AU" sz="800" dirty="0"/>
              <a:t>Go Live (RCM)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A8BCB3A5-4D69-447C-9A31-2F16F29328DC}"/>
              </a:ext>
            </a:extLst>
          </p:cNvPr>
          <p:cNvSpPr txBox="1"/>
          <p:nvPr/>
        </p:nvSpPr>
        <p:spPr>
          <a:xfrm>
            <a:off x="4261546" y="1484408"/>
            <a:ext cx="1255962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AU" sz="900" dirty="0"/>
              <a:t>JM0088 - Minister Approves Tranche 4B </a:t>
            </a:r>
          </a:p>
          <a:p>
            <a:pPr algn="ctr"/>
            <a:r>
              <a:rPr lang="en-AU" sz="900" dirty="0"/>
              <a:t>Rule Changes</a:t>
            </a:r>
          </a:p>
        </p:txBody>
      </p:sp>
      <p:sp>
        <p:nvSpPr>
          <p:cNvPr id="188" name="Flowchart: Decision 187">
            <a:extLst>
              <a:ext uri="{FF2B5EF4-FFF2-40B4-BE49-F238E27FC236}">
                <a16:creationId xmlns:a16="http://schemas.microsoft.com/office/drawing/2014/main" id="{7156D79B-6658-4CA9-878D-2856C1FDE8B1}"/>
              </a:ext>
            </a:extLst>
          </p:cNvPr>
          <p:cNvSpPr/>
          <p:nvPr/>
        </p:nvSpPr>
        <p:spPr>
          <a:xfrm>
            <a:off x="5784101" y="1251283"/>
            <a:ext cx="208547" cy="192505"/>
          </a:xfrm>
          <a:prstGeom prst="flowChartDecision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38374735-21F7-4477-882C-662BD4F3EDA7}"/>
              </a:ext>
            </a:extLst>
          </p:cNvPr>
          <p:cNvSpPr txBox="1"/>
          <p:nvPr/>
        </p:nvSpPr>
        <p:spPr>
          <a:xfrm>
            <a:off x="5258512" y="1472154"/>
            <a:ext cx="1255962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AU" sz="900" dirty="0"/>
              <a:t>JM0089 - Minister Approves Tranche 5</a:t>
            </a:r>
          </a:p>
          <a:p>
            <a:pPr algn="ctr"/>
            <a:r>
              <a:rPr lang="en-AU" sz="900" dirty="0"/>
              <a:t>Rule Changes</a:t>
            </a:r>
          </a:p>
        </p:txBody>
      </p:sp>
      <p:sp>
        <p:nvSpPr>
          <p:cNvPr id="191" name="Flowchart: Decision 190">
            <a:extLst>
              <a:ext uri="{FF2B5EF4-FFF2-40B4-BE49-F238E27FC236}">
                <a16:creationId xmlns:a16="http://schemas.microsoft.com/office/drawing/2014/main" id="{723B4490-2B4E-4FCD-BEE5-6EE6735DC8A6}"/>
              </a:ext>
            </a:extLst>
          </p:cNvPr>
          <p:cNvSpPr/>
          <p:nvPr/>
        </p:nvSpPr>
        <p:spPr>
          <a:xfrm>
            <a:off x="4969308" y="3203718"/>
            <a:ext cx="226839" cy="226839"/>
          </a:xfrm>
          <a:prstGeom prst="flowChartDecision">
            <a:avLst/>
          </a:prstGeom>
          <a:solidFill>
            <a:srgbClr val="00984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64D9FDB1-2F19-4090-B3DF-EB548DFE087D}"/>
              </a:ext>
            </a:extLst>
          </p:cNvPr>
          <p:cNvSpPr txBox="1"/>
          <p:nvPr/>
        </p:nvSpPr>
        <p:spPr>
          <a:xfrm>
            <a:off x="5208123" y="3253128"/>
            <a:ext cx="2306476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800" dirty="0"/>
              <a:t> JM090 – Settlement Enhancements Release 2 Go Live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7BAFBAAE-C989-4467-9529-0A49BC6459A7}"/>
              </a:ext>
            </a:extLst>
          </p:cNvPr>
          <p:cNvSpPr txBox="1"/>
          <p:nvPr/>
        </p:nvSpPr>
        <p:spPr>
          <a:xfrm>
            <a:off x="6013094" y="8077275"/>
            <a:ext cx="113969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800" dirty="0"/>
              <a:t>JM037 – Limit Advice Development - Incorporate RCM limit advice</a:t>
            </a:r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8E94F862-932F-47EE-9A20-E24B9F3500ED}"/>
              </a:ext>
            </a:extLst>
          </p:cNvPr>
          <p:cNvSpPr/>
          <p:nvPr/>
        </p:nvSpPr>
        <p:spPr>
          <a:xfrm>
            <a:off x="6513564" y="8687754"/>
            <a:ext cx="180000" cy="180000"/>
          </a:xfrm>
          <a:prstGeom prst="ellipse">
            <a:avLst/>
          </a:prstGeom>
          <a:solidFill>
            <a:srgbClr val="E2CFF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80EE16C-CEB5-4570-9B39-5DAB2F4976C9}"/>
              </a:ext>
            </a:extLst>
          </p:cNvPr>
          <p:cNvCxnSpPr>
            <a:stCxn id="194" idx="0"/>
            <a:endCxn id="193" idx="2"/>
          </p:cNvCxnSpPr>
          <p:nvPr/>
        </p:nvCxnSpPr>
        <p:spPr>
          <a:xfrm flipH="1" flipV="1">
            <a:off x="6582943" y="8446607"/>
            <a:ext cx="20621" cy="2411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Rectangle 196">
            <a:extLst>
              <a:ext uri="{FF2B5EF4-FFF2-40B4-BE49-F238E27FC236}">
                <a16:creationId xmlns:a16="http://schemas.microsoft.com/office/drawing/2014/main" id="{F6A1E937-AEF4-475E-9980-6BC8BC47DD14}"/>
              </a:ext>
            </a:extLst>
          </p:cNvPr>
          <p:cNvSpPr/>
          <p:nvPr/>
        </p:nvSpPr>
        <p:spPr>
          <a:xfrm>
            <a:off x="6209754" y="4860950"/>
            <a:ext cx="167811" cy="144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532EEDD5-45BF-49C8-903C-9EA9DFBE94DC}"/>
              </a:ext>
            </a:extLst>
          </p:cNvPr>
          <p:cNvSpPr txBox="1"/>
          <p:nvPr/>
        </p:nvSpPr>
        <p:spPr>
          <a:xfrm>
            <a:off x="6391853" y="4864946"/>
            <a:ext cx="278071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800" dirty="0">
                <a:solidFill>
                  <a:schemeClr val="bg1">
                    <a:lumMod val="85000"/>
                  </a:schemeClr>
                </a:solidFill>
              </a:rPr>
              <a:t>JM092 – RCM (Year 3) Interface Details Available (Dates TBC)</a:t>
            </a:r>
          </a:p>
        </p:txBody>
      </p:sp>
      <p:sp>
        <p:nvSpPr>
          <p:cNvPr id="199" name="Flowchart: Decision 198">
            <a:extLst>
              <a:ext uri="{FF2B5EF4-FFF2-40B4-BE49-F238E27FC236}">
                <a16:creationId xmlns:a16="http://schemas.microsoft.com/office/drawing/2014/main" id="{0B581E8C-28B6-497A-8E90-414E1D58DA34}"/>
              </a:ext>
            </a:extLst>
          </p:cNvPr>
          <p:cNvSpPr/>
          <p:nvPr/>
        </p:nvSpPr>
        <p:spPr>
          <a:xfrm>
            <a:off x="5032591" y="2634783"/>
            <a:ext cx="226839" cy="226839"/>
          </a:xfrm>
          <a:prstGeom prst="flowChartDecision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7D11C7E1-6645-496B-B200-C8C29CE074AB}"/>
              </a:ext>
            </a:extLst>
          </p:cNvPr>
          <p:cNvSpPr txBox="1"/>
          <p:nvPr/>
        </p:nvSpPr>
        <p:spPr>
          <a:xfrm>
            <a:off x="5267480" y="2652678"/>
            <a:ext cx="74022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AU" sz="800" dirty="0"/>
              <a:t>JM093 – RTMS Market Test Commence</a:t>
            </a:r>
          </a:p>
        </p:txBody>
      </p:sp>
    </p:spTree>
    <p:extLst>
      <p:ext uri="{BB962C8B-B14F-4D97-AF65-F5344CB8AC3E}">
        <p14:creationId xmlns:p14="http://schemas.microsoft.com/office/powerpoint/2010/main" val="322868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931AF-E38F-4CBB-99D0-77B07A6DF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292" y="323417"/>
            <a:ext cx="8276537" cy="453679"/>
          </a:xfrm>
        </p:spPr>
        <p:txBody>
          <a:bodyPr>
            <a:normAutofit fontScale="90000"/>
          </a:bodyPr>
          <a:lstStyle/>
          <a:p>
            <a:r>
              <a:rPr lang="en-AU" sz="2731" b="1"/>
              <a:t>Joint Industry Plan (JIP) Milestones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C6135E2-BB95-4227-B6BA-F528455E4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320" y="850730"/>
            <a:ext cx="8728830" cy="1007407"/>
          </a:xfrm>
        </p:spPr>
        <p:txBody>
          <a:bodyPr vert="horz" lIns="37807" tIns="37807" rIns="37807" bIns="37807" rtlCol="0" anchor="t">
            <a:normAutofit/>
          </a:bodyPr>
          <a:lstStyle/>
          <a:p>
            <a:r>
              <a:rPr lang="en-AU" sz="1680"/>
              <a:t>As further planning progresses to detail the Implementation Program Plan, key milestones with industry-facing impacts will be added to the Joint Industry Plan.</a:t>
            </a:r>
          </a:p>
          <a:p>
            <a:r>
              <a:rPr lang="en-AU" sz="1680"/>
              <a:t>The following categories of milestones are included in the JIP: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E305E4AF-3683-4F28-A908-94A407901D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606967"/>
              </p:ext>
            </p:extLst>
          </p:nvPr>
        </p:nvGraphicFramePr>
        <p:xfrm>
          <a:off x="529293" y="1858137"/>
          <a:ext cx="8585716" cy="9935257"/>
        </p:xfrm>
        <a:graphic>
          <a:graphicData uri="http://schemas.openxmlformats.org/drawingml/2006/table">
            <a:tbl>
              <a:tblPr firstRow="1" bandRow="1"/>
              <a:tblGrid>
                <a:gridCol w="2861905">
                  <a:extLst>
                    <a:ext uri="{9D8B030D-6E8A-4147-A177-3AD203B41FA5}">
                      <a16:colId xmlns:a16="http://schemas.microsoft.com/office/drawing/2014/main" val="3736553357"/>
                    </a:ext>
                  </a:extLst>
                </a:gridCol>
                <a:gridCol w="1198973">
                  <a:extLst>
                    <a:ext uri="{9D8B030D-6E8A-4147-A177-3AD203B41FA5}">
                      <a16:colId xmlns:a16="http://schemas.microsoft.com/office/drawing/2014/main" val="1229223909"/>
                    </a:ext>
                  </a:extLst>
                </a:gridCol>
                <a:gridCol w="4524838">
                  <a:extLst>
                    <a:ext uri="{9D8B030D-6E8A-4147-A177-3AD203B41FA5}">
                      <a16:colId xmlns:a16="http://schemas.microsoft.com/office/drawing/2014/main" val="271871415"/>
                    </a:ext>
                  </a:extLst>
                </a:gridCol>
              </a:tblGrid>
              <a:tr h="521054">
                <a:tc>
                  <a:txBody>
                    <a:bodyPr/>
                    <a:lstStyle/>
                    <a:p>
                      <a:r>
                        <a:rPr lang="en-AU" sz="2000" b="1">
                          <a:solidFill>
                            <a:schemeClr val="bg1"/>
                          </a:solidFill>
                        </a:rPr>
                        <a:t>Category</a:t>
                      </a:r>
                    </a:p>
                  </a:txBody>
                  <a:tcPr marL="96029" marR="96029" marT="48014" marB="48014">
                    <a:solidFill>
                      <a:srgbClr val="7A97A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000" b="1">
                          <a:solidFill>
                            <a:schemeClr val="bg1"/>
                          </a:solidFill>
                        </a:rPr>
                        <a:t>Symbol</a:t>
                      </a:r>
                    </a:p>
                  </a:txBody>
                  <a:tcPr marL="96029" marR="96029" marT="48014" marB="48014">
                    <a:solidFill>
                      <a:srgbClr val="7A97A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2000" b="1">
                          <a:solidFill>
                            <a:schemeClr val="bg1"/>
                          </a:solidFill>
                        </a:rPr>
                        <a:t>Description</a:t>
                      </a:r>
                    </a:p>
                  </a:txBody>
                  <a:tcPr marL="96029" marR="96029" marT="48014" marB="48014">
                    <a:solidFill>
                      <a:srgbClr val="7A97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873682"/>
                  </a:ext>
                </a:extLst>
              </a:tr>
              <a:tr h="1313499">
                <a:tc>
                  <a:txBody>
                    <a:bodyPr/>
                    <a:lstStyle/>
                    <a:p>
                      <a:r>
                        <a:rPr lang="en-AU" sz="2000"/>
                        <a:t>Significant Market Milestone</a:t>
                      </a:r>
                    </a:p>
                  </a:txBody>
                  <a:tcPr marL="96029" marR="96029" marT="48014" marB="48014" anchor="ctr"/>
                </a:tc>
                <a:tc>
                  <a:txBody>
                    <a:bodyPr/>
                    <a:lstStyle/>
                    <a:p>
                      <a:pPr algn="ctr"/>
                      <a:endParaRPr lang="en-AU" sz="2000"/>
                    </a:p>
                  </a:txBody>
                  <a:tcPr marL="96029" marR="96029" marT="48014" marB="48014" anchor="ctr"/>
                </a:tc>
                <a:tc>
                  <a:txBody>
                    <a:bodyPr/>
                    <a:lstStyle/>
                    <a:p>
                      <a:r>
                        <a:rPr lang="en-AU" sz="2000"/>
                        <a:t>A significant event in the WEM Reform Program, not necessarily related to system implementation.</a:t>
                      </a:r>
                    </a:p>
                  </a:txBody>
                  <a:tcPr marL="96029" marR="96029" marT="48014" marB="48014" anchor="ctr"/>
                </a:tc>
                <a:extLst>
                  <a:ext uri="{0D108BD9-81ED-4DB2-BD59-A6C34878D82A}">
                    <a16:rowId xmlns:a16="http://schemas.microsoft.com/office/drawing/2014/main" val="302999860"/>
                  </a:ext>
                </a:extLst>
              </a:tr>
              <a:tr h="917276">
                <a:tc>
                  <a:txBody>
                    <a:bodyPr/>
                    <a:lstStyle/>
                    <a:p>
                      <a:r>
                        <a:rPr lang="en-AU" sz="2000"/>
                        <a:t>Procedure Milestone</a:t>
                      </a:r>
                    </a:p>
                  </a:txBody>
                  <a:tcPr marL="96029" marR="96029" marT="48014" marB="48014" anchor="ctr"/>
                </a:tc>
                <a:tc>
                  <a:txBody>
                    <a:bodyPr/>
                    <a:lstStyle/>
                    <a:p>
                      <a:pPr algn="ctr"/>
                      <a:endParaRPr lang="en-AU" sz="2000"/>
                    </a:p>
                  </a:txBody>
                  <a:tcPr marL="96029" marR="96029" marT="48014" marB="48014" anchor="ctr"/>
                </a:tc>
                <a:tc>
                  <a:txBody>
                    <a:bodyPr/>
                    <a:lstStyle/>
                    <a:p>
                      <a:r>
                        <a:rPr lang="en-AU" sz="2000"/>
                        <a:t>Events relating to consultation or development of Market Procedures.</a:t>
                      </a:r>
                    </a:p>
                  </a:txBody>
                  <a:tcPr marL="96029" marR="96029" marT="48014" marB="48014" anchor="ctr"/>
                </a:tc>
                <a:extLst>
                  <a:ext uri="{0D108BD9-81ED-4DB2-BD59-A6C34878D82A}">
                    <a16:rowId xmlns:a16="http://schemas.microsoft.com/office/drawing/2014/main" val="450306864"/>
                  </a:ext>
                </a:extLst>
              </a:tr>
              <a:tr h="1313499">
                <a:tc>
                  <a:txBody>
                    <a:bodyPr/>
                    <a:lstStyle/>
                    <a:p>
                      <a:r>
                        <a:rPr lang="en-AU" sz="2000"/>
                        <a:t>Technical Implementation Release</a:t>
                      </a:r>
                    </a:p>
                  </a:txBody>
                  <a:tcPr marL="96029" marR="96029" marT="48014" marB="48014" anchor="ctr"/>
                </a:tc>
                <a:tc>
                  <a:txBody>
                    <a:bodyPr/>
                    <a:lstStyle/>
                    <a:p>
                      <a:pPr algn="ctr"/>
                      <a:endParaRPr lang="en-AU" sz="2000"/>
                    </a:p>
                  </a:txBody>
                  <a:tcPr marL="96029" marR="96029" marT="48014" marB="48014" anchor="ctr"/>
                </a:tc>
                <a:tc>
                  <a:txBody>
                    <a:bodyPr/>
                    <a:lstStyle/>
                    <a:p>
                      <a:r>
                        <a:rPr lang="en-AU" sz="2000"/>
                        <a:t>Staging or Production release for a system that may be used by Market Participant users or integrate with Market Participant systems.</a:t>
                      </a:r>
                    </a:p>
                  </a:txBody>
                  <a:tcPr marL="96029" marR="96029" marT="48014" marB="48014" anchor="ctr"/>
                </a:tc>
                <a:extLst>
                  <a:ext uri="{0D108BD9-81ED-4DB2-BD59-A6C34878D82A}">
                    <a16:rowId xmlns:a16="http://schemas.microsoft.com/office/drawing/2014/main" val="1047909560"/>
                  </a:ext>
                </a:extLst>
              </a:tr>
              <a:tr h="1709721">
                <a:tc>
                  <a:txBody>
                    <a:bodyPr/>
                    <a:lstStyle/>
                    <a:p>
                      <a:pPr marL="0" marR="0" lvl="0" indent="0" algn="l" defTabSz="9142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/>
                        <a:t>Staging Deployment</a:t>
                      </a:r>
                    </a:p>
                  </a:txBody>
                  <a:tcPr marL="96029" marR="96029" marT="48014" marB="48014" anchor="ctr"/>
                </a:tc>
                <a:tc>
                  <a:txBody>
                    <a:bodyPr/>
                    <a:lstStyle/>
                    <a:p>
                      <a:pPr algn="ctr"/>
                      <a:endParaRPr lang="en-AU" sz="2000"/>
                    </a:p>
                  </a:txBody>
                  <a:tcPr marL="96029" marR="96029" marT="48014" marB="48014" anchor="ctr"/>
                </a:tc>
                <a:tc>
                  <a:txBody>
                    <a:bodyPr/>
                    <a:lstStyle/>
                    <a:p>
                      <a:r>
                        <a:rPr lang="en-AU" sz="2000"/>
                        <a:t>Staging deployment for Market Participants to test interfaces, business rules or usability of systems prior to formal go-live.</a:t>
                      </a:r>
                    </a:p>
                  </a:txBody>
                  <a:tcPr marL="96029" marR="96029" marT="48014" marB="48014" anchor="ctr"/>
                </a:tc>
                <a:extLst>
                  <a:ext uri="{0D108BD9-81ED-4DB2-BD59-A6C34878D82A}">
                    <a16:rowId xmlns:a16="http://schemas.microsoft.com/office/drawing/2014/main" val="3821625196"/>
                  </a:ext>
                </a:extLst>
              </a:tr>
              <a:tr h="1313499">
                <a:tc>
                  <a:txBody>
                    <a:bodyPr/>
                    <a:lstStyle/>
                    <a:p>
                      <a:pPr marL="0" marR="0" lvl="0" indent="0" algn="l" defTabSz="9142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/>
                        <a:t>Technical Information Release</a:t>
                      </a:r>
                    </a:p>
                  </a:txBody>
                  <a:tcPr marL="96029" marR="96029" marT="48014" marB="48014" anchor="ctr"/>
                </a:tc>
                <a:tc>
                  <a:txBody>
                    <a:bodyPr/>
                    <a:lstStyle/>
                    <a:p>
                      <a:pPr algn="ctr"/>
                      <a:endParaRPr lang="en-AU" sz="2000"/>
                    </a:p>
                  </a:txBody>
                  <a:tcPr marL="96029" marR="96029" marT="48014" marB="48014" anchor="ctr"/>
                </a:tc>
                <a:tc>
                  <a:txBody>
                    <a:bodyPr/>
                    <a:lstStyle/>
                    <a:p>
                      <a:r>
                        <a:rPr lang="en-AU" sz="2000"/>
                        <a:t>Information released that may be used by Market Participants to assist implementation activities.</a:t>
                      </a:r>
                    </a:p>
                  </a:txBody>
                  <a:tcPr marL="96029" marR="96029" marT="48014" marB="48014" anchor="ctr"/>
                </a:tc>
                <a:extLst>
                  <a:ext uri="{0D108BD9-81ED-4DB2-BD59-A6C34878D82A}">
                    <a16:rowId xmlns:a16="http://schemas.microsoft.com/office/drawing/2014/main" val="2347015728"/>
                  </a:ext>
                </a:extLst>
              </a:tr>
              <a:tr h="917276">
                <a:tc>
                  <a:txBody>
                    <a:bodyPr/>
                    <a:lstStyle/>
                    <a:p>
                      <a:r>
                        <a:rPr lang="en-AU" sz="2000"/>
                        <a:t>Training</a:t>
                      </a:r>
                    </a:p>
                  </a:txBody>
                  <a:tcPr marL="96029" marR="96029" marT="48014" marB="48014" anchor="ctr"/>
                </a:tc>
                <a:tc>
                  <a:txBody>
                    <a:bodyPr/>
                    <a:lstStyle/>
                    <a:p>
                      <a:pPr algn="ctr"/>
                      <a:endParaRPr lang="en-AU" sz="2000"/>
                    </a:p>
                  </a:txBody>
                  <a:tcPr marL="96029" marR="96029" marT="48014" marB="48014" anchor="ctr"/>
                </a:tc>
                <a:tc>
                  <a:txBody>
                    <a:bodyPr/>
                    <a:lstStyle/>
                    <a:p>
                      <a:r>
                        <a:rPr lang="en-AU" sz="2000"/>
                        <a:t>Training for Market Participants with regard to systems or market design.</a:t>
                      </a:r>
                    </a:p>
                  </a:txBody>
                  <a:tcPr marL="96029" marR="96029" marT="48014" marB="48014" anchor="ctr"/>
                </a:tc>
                <a:extLst>
                  <a:ext uri="{0D108BD9-81ED-4DB2-BD59-A6C34878D82A}">
                    <a16:rowId xmlns:a16="http://schemas.microsoft.com/office/drawing/2014/main" val="2064448921"/>
                  </a:ext>
                </a:extLst>
              </a:tr>
              <a:tr h="917276">
                <a:tc>
                  <a:txBody>
                    <a:bodyPr/>
                    <a:lstStyle/>
                    <a:p>
                      <a:r>
                        <a:rPr lang="en-AU" sz="2000"/>
                        <a:t>Business Process</a:t>
                      </a:r>
                    </a:p>
                  </a:txBody>
                  <a:tcPr marL="96029" marR="96029" marT="48014" marB="48014" anchor="ctr"/>
                </a:tc>
                <a:tc>
                  <a:txBody>
                    <a:bodyPr/>
                    <a:lstStyle/>
                    <a:p>
                      <a:pPr algn="ctr"/>
                      <a:endParaRPr lang="en-AU" sz="2000"/>
                    </a:p>
                  </a:txBody>
                  <a:tcPr marL="96029" marR="96029" marT="48014" marB="48014" anchor="ctr"/>
                </a:tc>
                <a:tc>
                  <a:txBody>
                    <a:bodyPr/>
                    <a:lstStyle/>
                    <a:p>
                      <a:r>
                        <a:rPr lang="en-AU" sz="2000"/>
                        <a:t>Activities or deliverables related to internal or market processes</a:t>
                      </a:r>
                    </a:p>
                  </a:txBody>
                  <a:tcPr marL="96029" marR="96029" marT="48014" marB="48014" anchor="ctr"/>
                </a:tc>
                <a:extLst>
                  <a:ext uri="{0D108BD9-81ED-4DB2-BD59-A6C34878D82A}">
                    <a16:rowId xmlns:a16="http://schemas.microsoft.com/office/drawing/2014/main" val="2158180324"/>
                  </a:ext>
                </a:extLst>
              </a:tr>
              <a:tr h="917276">
                <a:tc>
                  <a:txBody>
                    <a:bodyPr/>
                    <a:lstStyle/>
                    <a:p>
                      <a:r>
                        <a:rPr lang="en-AU" sz="2000"/>
                        <a:t>Technical Implementation Milestone (non-release)</a:t>
                      </a:r>
                    </a:p>
                  </a:txBody>
                  <a:tcPr marL="96029" marR="96029" marT="48014" marB="48014" anchor="ctr"/>
                </a:tc>
                <a:tc>
                  <a:txBody>
                    <a:bodyPr/>
                    <a:lstStyle/>
                    <a:p>
                      <a:pPr algn="ctr"/>
                      <a:endParaRPr lang="en-AU" sz="2000"/>
                    </a:p>
                  </a:txBody>
                  <a:tcPr marL="96029" marR="96029" marT="48014" marB="48014" anchor="ctr"/>
                </a:tc>
                <a:tc>
                  <a:txBody>
                    <a:bodyPr/>
                    <a:lstStyle/>
                    <a:p>
                      <a:r>
                        <a:rPr lang="en-AU" sz="2000"/>
                        <a:t>Activities or deliverables related to system implementation (e.g. design or testing artefacts)</a:t>
                      </a:r>
                    </a:p>
                  </a:txBody>
                  <a:tcPr marL="96029" marR="96029" marT="48014" marB="48014" anchor="ctr"/>
                </a:tc>
                <a:extLst>
                  <a:ext uri="{0D108BD9-81ED-4DB2-BD59-A6C34878D82A}">
                    <a16:rowId xmlns:a16="http://schemas.microsoft.com/office/drawing/2014/main" val="3553215279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3913DD86-CD38-4F12-9D04-F289A20EC4A4}"/>
              </a:ext>
            </a:extLst>
          </p:cNvPr>
          <p:cNvSpPr/>
          <p:nvPr/>
        </p:nvSpPr>
        <p:spPr>
          <a:xfrm>
            <a:off x="3890656" y="8183208"/>
            <a:ext cx="189033" cy="189033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3" name="Flowchart: Decision 12">
            <a:extLst>
              <a:ext uri="{FF2B5EF4-FFF2-40B4-BE49-F238E27FC236}">
                <a16:creationId xmlns:a16="http://schemas.microsoft.com/office/drawing/2014/main" id="{B27B5166-1D95-462C-ADAB-FA05BD3EB072}"/>
              </a:ext>
            </a:extLst>
          </p:cNvPr>
          <p:cNvSpPr/>
          <p:nvPr/>
        </p:nvSpPr>
        <p:spPr>
          <a:xfrm>
            <a:off x="3871753" y="5124586"/>
            <a:ext cx="226839" cy="226839"/>
          </a:xfrm>
          <a:prstGeom prst="flowChartDecision">
            <a:avLst/>
          </a:prstGeom>
          <a:solidFill>
            <a:srgbClr val="00984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4" name="Flowchart: Decision 13">
            <a:extLst>
              <a:ext uri="{FF2B5EF4-FFF2-40B4-BE49-F238E27FC236}">
                <a16:creationId xmlns:a16="http://schemas.microsoft.com/office/drawing/2014/main" id="{46B62F91-077B-4CF7-88D6-5A21EFE2047B}"/>
              </a:ext>
            </a:extLst>
          </p:cNvPr>
          <p:cNvSpPr/>
          <p:nvPr/>
        </p:nvSpPr>
        <p:spPr>
          <a:xfrm>
            <a:off x="3871753" y="6606360"/>
            <a:ext cx="226839" cy="226839"/>
          </a:xfrm>
          <a:prstGeom prst="flowChartDecision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5" name="Flowchart: Decision 14">
            <a:extLst>
              <a:ext uri="{FF2B5EF4-FFF2-40B4-BE49-F238E27FC236}">
                <a16:creationId xmlns:a16="http://schemas.microsoft.com/office/drawing/2014/main" id="{E1A2624C-6370-41AA-BBB9-78B611A20DD2}"/>
              </a:ext>
            </a:extLst>
          </p:cNvPr>
          <p:cNvSpPr/>
          <p:nvPr/>
        </p:nvSpPr>
        <p:spPr>
          <a:xfrm>
            <a:off x="3871753" y="2906485"/>
            <a:ext cx="226839" cy="226839"/>
          </a:xfrm>
          <a:prstGeom prst="flowChartDecision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F3B4E94-280C-4FBD-A8AC-DA2549AE9A69}"/>
              </a:ext>
            </a:extLst>
          </p:cNvPr>
          <p:cNvSpPr/>
          <p:nvPr/>
        </p:nvSpPr>
        <p:spPr>
          <a:xfrm>
            <a:off x="3890656" y="9310432"/>
            <a:ext cx="189033" cy="189033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7" name="Content Placeholder 6">
            <a:extLst>
              <a:ext uri="{FF2B5EF4-FFF2-40B4-BE49-F238E27FC236}">
                <a16:creationId xmlns:a16="http://schemas.microsoft.com/office/drawing/2014/main" id="{FDC948C9-7799-42E1-B2E1-6C8EE5BA9489}"/>
              </a:ext>
            </a:extLst>
          </p:cNvPr>
          <p:cNvSpPr txBox="1">
            <a:spLocks/>
          </p:cNvSpPr>
          <p:nvPr/>
        </p:nvSpPr>
        <p:spPr>
          <a:xfrm>
            <a:off x="529292" y="11950870"/>
            <a:ext cx="8684695" cy="509967"/>
          </a:xfrm>
          <a:prstGeom prst="rect">
            <a:avLst/>
          </a:prstGeom>
        </p:spPr>
        <p:txBody>
          <a:bodyPr vert="horz" lIns="37807" tIns="37807" rIns="37807" bIns="37807" rtlCol="0" anchor="t">
            <a:normAutofit fontScale="92500" lnSpcReduction="10000"/>
          </a:bodyPr>
          <a:lstStyle>
            <a:lvl1pPr marL="0" indent="0" algn="l" defTabSz="914217" rtl="0" eaLnBrk="1" latinLnBrk="0" hangingPunct="1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217" rtl="0" eaLnBrk="1" latinLnBrk="0" hangingPunct="1">
              <a:lnSpc>
                <a:spcPct val="95000"/>
              </a:lnSpc>
              <a:spcBef>
                <a:spcPts val="600"/>
              </a:spcBef>
              <a:buFontTx/>
              <a:buNone/>
              <a:defRPr sz="1800" b="1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252000" indent="-252000" algn="l" defTabSz="914217" rtl="0" eaLnBrk="1" latinLnBrk="0" hangingPunct="1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04000" indent="-252000" algn="l" defTabSz="914217" rtl="0" eaLnBrk="1" latinLnBrk="0" hangingPunct="1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6000" indent="-252000" algn="l" defTabSz="914217" rtl="0" eaLnBrk="1" latinLnBrk="0" hangingPunct="1">
              <a:lnSpc>
                <a:spcPct val="95000"/>
              </a:lnSpc>
              <a:spcBef>
                <a:spcPts val="300"/>
              </a:spcBef>
              <a:spcAft>
                <a:spcPts val="300"/>
              </a:spcAft>
              <a:buFont typeface="Calibri" panose="020F050202020403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097" indent="-228554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206" indent="-228554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314" indent="-228554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423" indent="-228554" algn="l" defTabSz="91421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680"/>
              <a:t>Further milestone categories may be added as necessary to improve the usability of the JIP as planning progresses.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5EA9953-3973-41CB-87C8-D549DECD6831}"/>
              </a:ext>
            </a:extLst>
          </p:cNvPr>
          <p:cNvSpPr/>
          <p:nvPr/>
        </p:nvSpPr>
        <p:spPr>
          <a:xfrm>
            <a:off x="3890656" y="4085240"/>
            <a:ext cx="189033" cy="18903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19" name="Flowchart: Decision 18">
            <a:extLst>
              <a:ext uri="{FF2B5EF4-FFF2-40B4-BE49-F238E27FC236}">
                <a16:creationId xmlns:a16="http://schemas.microsoft.com/office/drawing/2014/main" id="{A246498E-5FF0-41B0-8E62-2E612863C76B}"/>
              </a:ext>
            </a:extLst>
          </p:cNvPr>
          <p:cNvSpPr/>
          <p:nvPr/>
        </p:nvSpPr>
        <p:spPr>
          <a:xfrm>
            <a:off x="3868232" y="11200131"/>
            <a:ext cx="226839" cy="226839"/>
          </a:xfrm>
          <a:prstGeom prst="flowChartDecision">
            <a:avLst/>
          </a:prstGeom>
          <a:solidFill>
            <a:schemeClr val="accent4">
              <a:lumMod val="60000"/>
              <a:lumOff val="40000"/>
            </a:schemeClr>
          </a:solidFill>
          <a:ln w="31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FFC267D-0A91-4824-A24C-664B000C7E1C}"/>
              </a:ext>
            </a:extLst>
          </p:cNvPr>
          <p:cNvSpPr/>
          <p:nvPr/>
        </p:nvSpPr>
        <p:spPr>
          <a:xfrm>
            <a:off x="3868232" y="10248623"/>
            <a:ext cx="189033" cy="18903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90"/>
          </a:p>
        </p:txBody>
      </p:sp>
    </p:spTree>
    <p:extLst>
      <p:ext uri="{BB962C8B-B14F-4D97-AF65-F5344CB8AC3E}">
        <p14:creationId xmlns:p14="http://schemas.microsoft.com/office/powerpoint/2010/main" val="4010262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2A12435D4BC0468BDC26B275DF5B04" ma:contentTypeVersion="8" ma:contentTypeDescription="Create a new document." ma:contentTypeScope="" ma:versionID="43bd2d18e61175496ebd8e63b314d800">
  <xsd:schema xmlns:xsd="http://www.w3.org/2001/XMLSchema" xmlns:xs="http://www.w3.org/2001/XMLSchema" xmlns:p="http://schemas.microsoft.com/office/2006/metadata/properties" xmlns:ns2="d0053c54-b3e3-4740-aedc-88d5127ed2c7" targetNamespace="http://schemas.microsoft.com/office/2006/metadata/properties" ma:root="true" ma:fieldsID="277fcb94678209ef6040fd56647b076e" ns2:_="">
    <xsd:import namespace="d0053c54-b3e3-4740-aedc-88d5127ed2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53c54-b3e3-4740-aedc-88d5127ed2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8BB19C3-35E5-4A68-BCA9-122FD66F800E}">
  <ds:schemaRefs>
    <ds:schemaRef ds:uri="d88610b0-8d9a-4cd9-a71d-21dd452717db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ae967e83-de13-40e0-a995-6066b04f8f46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F13E232-68BF-4CCC-B84B-B1B78CFEE7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53c54-b3e3-4740-aedc-88d5127ed2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46ABE94-2820-483F-99B2-5FE9637758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</TotalTime>
  <Words>769</Words>
  <Application>Microsoft Office PowerPoint</Application>
  <PresentationFormat>A3 Paper (297x420 mm)</PresentationFormat>
  <Paragraphs>97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Joint Industry Plan (JIP) Milestones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Stuart Featham</dc:creator>
  <cp:lastModifiedBy>Hoskin, Keelie</cp:lastModifiedBy>
  <cp:revision>7</cp:revision>
  <dcterms:created xsi:type="dcterms:W3CDTF">2020-05-06T06:48:52Z</dcterms:created>
  <dcterms:modified xsi:type="dcterms:W3CDTF">2021-06-28T03:59:41Z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0x010100B12A12435D4BC0468BDC26B275DF5B04</vt:lpwstr>
  </property>
</Properties>
</file>